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63" r:id="rId4"/>
    <p:sldId id="260" r:id="rId5"/>
    <p:sldId id="265" r:id="rId6"/>
    <p:sldId id="261" r:id="rId7"/>
    <p:sldId id="266" r:id="rId8"/>
    <p:sldId id="267" r:id="rId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017" autoAdjust="0"/>
  </p:normalViewPr>
  <p:slideViewPr>
    <p:cSldViewPr>
      <p:cViewPr>
        <p:scale>
          <a:sx n="77" d="100"/>
          <a:sy n="77" d="100"/>
        </p:scale>
        <p:origin x="-1092"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F780D90C-A612-4405-B1D7-FBA06A6D8B0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780D90C-A612-4405-B1D7-FBA06A6D8B0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780D90C-A612-4405-B1D7-FBA06A6D8B0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0EC5FEF8-2CD1-40C1-9703-0636286D4E50}" type="datetimeFigureOut">
              <a:rPr lang="it-IT" smtClean="0"/>
              <a:pPr/>
              <a:t>06/05/2014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F780D90C-A612-4405-B1D7-FBA06A6D8B08}"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EC5FEF8-2CD1-40C1-9703-0636286D4E50}" type="datetimeFigureOut">
              <a:rPr lang="it-IT" smtClean="0"/>
              <a:pPr/>
              <a:t>06/05/2014</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780D90C-A612-4405-B1D7-FBA06A6D8B08}"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9.jpeg"/><Relationship Id="rId7" Type="http://schemas.openxmlformats.org/officeDocument/2006/relationships/image" Target="../media/image22.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www.google.it/url?sa=i&amp;rct=j&amp;q=&amp;esrc=s&amp;source=images&amp;cd=&amp;cad=rja&amp;uact=8&amp;docid=K9nCkOimqCSoyM&amp;tbnid=SFxRUdw06usu0M:&amp;ved=0CAUQjRw&amp;url=http://www.gliscritti.it/gallery3/index.php/album_047/San-Saba-all_Aventino-Roma-011&amp;ei=1TFdU_bKEcHVtQbDhYGABA&amp;psig=AFQjCNEhoh-NFkSQ625Iv3k4UPSLasbgsw&amp;ust=1398702908391315" TargetMode="Externa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pic>
        <p:nvPicPr>
          <p:cNvPr id="1027" name="Picture 3" descr="C:\Users\p635697\Desktop\2014-04-26 17.03.39.jpg"/>
          <p:cNvPicPr>
            <a:picLocks noChangeAspect="1" noChangeArrowheads="1"/>
          </p:cNvPicPr>
          <p:nvPr/>
        </p:nvPicPr>
        <p:blipFill>
          <a:blip r:embed="rId2" cstate="print">
            <a:lum bright="20000" contrast="37000"/>
          </a:blip>
          <a:srcRect/>
          <a:stretch>
            <a:fillRect/>
          </a:stretch>
        </p:blipFill>
        <p:spPr bwMode="auto">
          <a:xfrm>
            <a:off x="971600" y="2204864"/>
            <a:ext cx="3248466" cy="2880320"/>
          </a:xfrm>
          <a:prstGeom prst="rect">
            <a:avLst/>
          </a:prstGeom>
          <a:noFill/>
        </p:spPr>
      </p:pic>
      <p:sp>
        <p:nvSpPr>
          <p:cNvPr id="2" name="Titolo 1"/>
          <p:cNvSpPr>
            <a:spLocks noGrp="1"/>
          </p:cNvSpPr>
          <p:nvPr>
            <p:ph type="ctrTitle"/>
          </p:nvPr>
        </p:nvSpPr>
        <p:spPr>
          <a:xfrm>
            <a:off x="5436096" y="2276872"/>
            <a:ext cx="2876944" cy="923528"/>
          </a:xfrm>
        </p:spPr>
        <p:txBody>
          <a:bodyPr>
            <a:normAutofit/>
          </a:bodyPr>
          <a:lstStyle/>
          <a:p>
            <a:r>
              <a:rPr lang="it-IT" dirty="0" smtClean="0"/>
              <a:t>San Saba</a:t>
            </a:r>
            <a:endParaRPr lang="it-IT" dirty="0"/>
          </a:p>
        </p:txBody>
      </p:sp>
      <p:sp>
        <p:nvSpPr>
          <p:cNvPr id="3" name="Sottotitolo 2"/>
          <p:cNvSpPr>
            <a:spLocks noGrp="1"/>
          </p:cNvSpPr>
          <p:nvPr>
            <p:ph type="subTitle" idx="1"/>
          </p:nvPr>
        </p:nvSpPr>
        <p:spPr>
          <a:xfrm>
            <a:off x="4499992" y="3228536"/>
            <a:ext cx="3888104" cy="2792752"/>
          </a:xfrm>
        </p:spPr>
        <p:txBody>
          <a:bodyPr>
            <a:normAutofit lnSpcReduction="10000"/>
          </a:bodyPr>
          <a:lstStyle/>
          <a:p>
            <a:r>
              <a:rPr lang="it-IT" dirty="0" smtClean="0"/>
              <a:t>di Camilla </a:t>
            </a:r>
            <a:r>
              <a:rPr lang="it-IT" dirty="0" err="1" smtClean="0"/>
              <a:t>Mucci</a:t>
            </a:r>
            <a:r>
              <a:rPr lang="it-IT" dirty="0" smtClean="0"/>
              <a:t> 1I </a:t>
            </a:r>
          </a:p>
          <a:p>
            <a:r>
              <a:rPr lang="it-IT" dirty="0" smtClean="0"/>
              <a:t>G. G. BELLI “Col Di Lana”</a:t>
            </a:r>
          </a:p>
          <a:p>
            <a:r>
              <a:rPr lang="it-IT" dirty="0" smtClean="0"/>
              <a:t>Ricerca </a:t>
            </a:r>
          </a:p>
          <a:p>
            <a:r>
              <a:rPr lang="it-IT" dirty="0" smtClean="0"/>
              <a:t>Basilica di  San Saba Roma</a:t>
            </a:r>
          </a:p>
          <a:p>
            <a:r>
              <a:rPr lang="it-IT" dirty="0" smtClean="0"/>
              <a:t>BUONA VISIONE</a:t>
            </a:r>
          </a:p>
          <a:p>
            <a:r>
              <a:rPr lang="it-IT" dirty="0" smtClean="0"/>
              <a:t> </a:t>
            </a:r>
            <a:endParaRPr lang="it-IT" dirty="0"/>
          </a:p>
        </p:txBody>
      </p:sp>
      <p:pic>
        <p:nvPicPr>
          <p:cNvPr id="7" name="Picture 2" descr="C:\Users\p635697\Desktop\2014-04-26 17.02.56.jpg"/>
          <p:cNvPicPr>
            <a:picLocks noChangeAspect="1" noChangeArrowheads="1"/>
          </p:cNvPicPr>
          <p:nvPr/>
        </p:nvPicPr>
        <p:blipFill>
          <a:blip r:embed="rId3" cstate="print"/>
          <a:srcRect/>
          <a:stretch>
            <a:fillRect/>
          </a:stretch>
        </p:blipFill>
        <p:spPr bwMode="auto">
          <a:xfrm>
            <a:off x="1259632" y="1484784"/>
            <a:ext cx="6984776" cy="46347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0" presetClass="exit" presetSubtype="0" fill="hold" nodeType="afterEffect">
                                  <p:stCondLst>
                                    <p:cond delay="1500"/>
                                  </p:stCondLst>
                                  <p:childTnLst>
                                    <p:animEffect transition="out" filter="fade">
                                      <p:cBhvr>
                                        <p:cTn id="10" dur="2000"/>
                                        <p:tgtEl>
                                          <p:spTgt spid="7"/>
                                        </p:tgtEl>
                                      </p:cBhvr>
                                    </p:animEffect>
                                    <p:set>
                                      <p:cBhvr>
                                        <p:cTn id="11" dur="1" fill="hold">
                                          <p:stCondLst>
                                            <p:cond delay="1999"/>
                                          </p:stCondLst>
                                        </p:cTn>
                                        <p:tgtEl>
                                          <p:spTgt spid="7"/>
                                        </p:tgtEl>
                                        <p:attrNameLst>
                                          <p:attrName>style.visibility</p:attrName>
                                        </p:attrNameLst>
                                      </p:cBhvr>
                                      <p:to>
                                        <p:strVal val="hidden"/>
                                      </p:to>
                                    </p:set>
                                  </p:childTnLst>
                                </p:cTn>
                              </p:par>
                            </p:childTnLst>
                          </p:cTn>
                        </p:par>
                        <p:par>
                          <p:cTn id="12" fill="hold">
                            <p:stCondLst>
                              <p:cond delay="4000"/>
                            </p:stCondLst>
                            <p:childTnLst>
                              <p:par>
                                <p:cTn id="13" presetID="34"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from="(-#ppt_w/2)" to="(#ppt_x)" calcmode="lin" valueType="num">
                                      <p:cBhvr>
                                        <p:cTn id="15" dur="1200" fill="hold">
                                          <p:stCondLst>
                                            <p:cond delay="0"/>
                                          </p:stCondLst>
                                        </p:cTn>
                                        <p:tgtEl>
                                          <p:spTgt spid="2"/>
                                        </p:tgtEl>
                                        <p:attrNameLst>
                                          <p:attrName>ppt_x</p:attrName>
                                        </p:attrNameLst>
                                      </p:cBhvr>
                                    </p:anim>
                                    <p:anim from="0" to="-1.0" calcmode="lin" valueType="num">
                                      <p:cBhvr>
                                        <p:cTn id="16" dur="400" decel="50000" autoRev="1" fill="hold">
                                          <p:stCondLst>
                                            <p:cond delay="1200"/>
                                          </p:stCondLst>
                                        </p:cTn>
                                        <p:tgtEl>
                                          <p:spTgt spid="2"/>
                                        </p:tgtEl>
                                        <p:attrNameLst>
                                          <p:attrName>xshear</p:attrName>
                                        </p:attrNameLst>
                                      </p:cBhvr>
                                    </p:anim>
                                    <p:animScale>
                                      <p:cBhvr>
                                        <p:cTn id="17" dur="400" decel="100000" autoRev="1" fill="hold">
                                          <p:stCondLst>
                                            <p:cond delay="1200"/>
                                          </p:stCondLst>
                                        </p:cTn>
                                        <p:tgtEl>
                                          <p:spTgt spid="2"/>
                                        </p:tgtEl>
                                      </p:cBhvr>
                                      <p:from x="100000" y="100000"/>
                                      <p:to x="80000" y="100000"/>
                                    </p:animScale>
                                    <p:anim by="(#ppt_h/3+#ppt_w*0.1)" calcmode="lin" valueType="num">
                                      <p:cBhvr additive="sum">
                                        <p:cTn id="18" dur="400" decel="100000" autoRev="1" fill="hold">
                                          <p:stCondLst>
                                            <p:cond delay="1200"/>
                                          </p:stCondLst>
                                        </p:cTn>
                                        <p:tgtEl>
                                          <p:spTgt spid="2"/>
                                        </p:tgtEl>
                                        <p:attrNameLst>
                                          <p:attrName>ppt_x</p:attrName>
                                        </p:attrNameLst>
                                      </p:cBhvr>
                                    </p:anim>
                                  </p:childTnLst>
                                </p:cTn>
                              </p:par>
                            </p:childTnLst>
                          </p:cTn>
                        </p:par>
                        <p:par>
                          <p:cTn id="19" fill="hold">
                            <p:stCondLst>
                              <p:cond delay="6000"/>
                            </p:stCondLst>
                            <p:childTnLst>
                              <p:par>
                                <p:cTn id="20" presetID="18" presetClass="entr" presetSubtype="12" fill="hold"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strips(downLeft)">
                                      <p:cBhvr>
                                        <p:cTn id="22" dur="1000"/>
                                        <p:tgtEl>
                                          <p:spTgt spid="3">
                                            <p:txEl>
                                              <p:pRg st="0" end="0"/>
                                            </p:txEl>
                                          </p:spTgt>
                                        </p:tgtEl>
                                      </p:cBhvr>
                                    </p:animEffect>
                                  </p:childTnLst>
                                </p:cTn>
                              </p:par>
                              <p:par>
                                <p:cTn id="23" presetID="18" presetClass="entr" presetSubtype="12" fill="hold"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strips(downLeft)">
                                      <p:cBhvr>
                                        <p:cTn id="25" dur="1000"/>
                                        <p:tgtEl>
                                          <p:spTgt spid="3">
                                            <p:txEl>
                                              <p:pRg st="1" end="1"/>
                                            </p:txEl>
                                          </p:spTgt>
                                        </p:tgtEl>
                                      </p:cBhvr>
                                    </p:animEffect>
                                  </p:childTnLst>
                                </p:cTn>
                              </p:par>
                              <p:par>
                                <p:cTn id="26" presetID="18" presetClass="entr" presetSubtype="12"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strips(downLeft)">
                                      <p:cBhvr>
                                        <p:cTn id="28" dur="1000"/>
                                        <p:tgtEl>
                                          <p:spTgt spid="3">
                                            <p:txEl>
                                              <p:pRg st="2" end="2"/>
                                            </p:txEl>
                                          </p:spTgt>
                                        </p:tgtEl>
                                      </p:cBhvr>
                                    </p:animEffect>
                                  </p:childTnLst>
                                </p:cTn>
                              </p:par>
                              <p:par>
                                <p:cTn id="29" presetID="18" presetClass="entr" presetSubtype="12"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strips(downLeft)">
                                      <p:cBhvr>
                                        <p:cTn id="31" dur="1000"/>
                                        <p:tgtEl>
                                          <p:spTgt spid="3">
                                            <p:txEl>
                                              <p:pRg st="3" end="3"/>
                                            </p:txEl>
                                          </p:spTgt>
                                        </p:tgtEl>
                                      </p:cBhvr>
                                    </p:animEffect>
                                  </p:childTnLst>
                                </p:cTn>
                              </p:par>
                              <p:par>
                                <p:cTn id="32" presetID="18" presetClass="entr" presetSubtype="12"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strips(downLeft)">
                                      <p:cBhvr>
                                        <p:cTn id="34" dur="1000"/>
                                        <p:tgtEl>
                                          <p:spTgt spid="3">
                                            <p:txEl>
                                              <p:pRg st="4" end="4"/>
                                            </p:txEl>
                                          </p:spTgt>
                                        </p:tgtEl>
                                      </p:cBhvr>
                                    </p:animEffect>
                                  </p:childTnLst>
                                </p:cTn>
                              </p:par>
                              <p:par>
                                <p:cTn id="35" presetID="18" presetClass="entr" presetSubtype="12"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strips(downLeft)">
                                      <p:cBhvr>
                                        <p:cTn id="37" dur="1000"/>
                                        <p:tgtEl>
                                          <p:spTgt spid="3">
                                            <p:txEl>
                                              <p:pRg st="5" end="5"/>
                                            </p:txEl>
                                          </p:spTgt>
                                        </p:tgtEl>
                                      </p:cBhvr>
                                    </p:animEffect>
                                  </p:childTnLst>
                                </p:cTn>
                              </p:par>
                            </p:childTnLst>
                          </p:cTn>
                        </p:par>
                        <p:par>
                          <p:cTn id="38" fill="hold">
                            <p:stCondLst>
                              <p:cond delay="7000"/>
                            </p:stCondLst>
                            <p:childTnLst>
                              <p:par>
                                <p:cTn id="39" presetID="5" presetClass="entr" presetSubtype="10" fill="hold" nodeType="afterEffect">
                                  <p:stCondLst>
                                    <p:cond delay="0"/>
                                  </p:stCondLst>
                                  <p:childTnLst>
                                    <p:set>
                                      <p:cBhvr>
                                        <p:cTn id="40" dur="1" fill="hold">
                                          <p:stCondLst>
                                            <p:cond delay="0"/>
                                          </p:stCondLst>
                                        </p:cTn>
                                        <p:tgtEl>
                                          <p:spTgt spid="1027"/>
                                        </p:tgtEl>
                                        <p:attrNameLst>
                                          <p:attrName>style.visibility</p:attrName>
                                        </p:attrNameLst>
                                      </p:cBhvr>
                                      <p:to>
                                        <p:strVal val="visible"/>
                                      </p:to>
                                    </p:set>
                                    <p:animEffect transition="in" filter="checkerboard(across)">
                                      <p:cBhvr>
                                        <p:cTn id="41"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2555776" y="548680"/>
            <a:ext cx="3682752" cy="866360"/>
          </a:xfrm>
        </p:spPr>
        <p:txBody>
          <a:bodyPr/>
          <a:lstStyle/>
          <a:p>
            <a:r>
              <a:rPr lang="it-IT" dirty="0" smtClean="0"/>
              <a:t>Presentazione </a:t>
            </a:r>
            <a:endParaRPr lang="it-IT" dirty="0"/>
          </a:p>
        </p:txBody>
      </p:sp>
      <p:sp>
        <p:nvSpPr>
          <p:cNvPr id="3" name="Segnaposto contenuto 2"/>
          <p:cNvSpPr>
            <a:spLocks noGrp="1"/>
          </p:cNvSpPr>
          <p:nvPr>
            <p:ph idx="1"/>
          </p:nvPr>
        </p:nvSpPr>
        <p:spPr>
          <a:xfrm>
            <a:off x="3347864" y="1628800"/>
            <a:ext cx="5652120" cy="5040560"/>
          </a:xfrm>
        </p:spPr>
        <p:txBody>
          <a:bodyPr>
            <a:noAutofit/>
          </a:bodyPr>
          <a:lstStyle/>
          <a:p>
            <a:pPr algn="just">
              <a:buNone/>
            </a:pPr>
            <a:r>
              <a:rPr lang="it-IT" sz="1800" dirty="0" smtClean="0">
                <a:solidFill>
                  <a:schemeClr val="accent1">
                    <a:lumMod val="50000"/>
                  </a:schemeClr>
                </a:solidFill>
                <a:latin typeface="Arial" pitchFamily="34" charset="0"/>
                <a:cs typeface="Arial" pitchFamily="34" charset="0"/>
              </a:rPr>
              <a:t>    </a:t>
            </a:r>
            <a:r>
              <a:rPr lang="it-IT" sz="2800" dirty="0" smtClean="0">
                <a:solidFill>
                  <a:schemeClr val="accent1">
                    <a:lumMod val="50000"/>
                  </a:schemeClr>
                </a:solidFill>
                <a:latin typeface="Arial" pitchFamily="34" charset="0"/>
                <a:cs typeface="Arial" pitchFamily="34" charset="0"/>
              </a:rPr>
              <a:t>San Saba, sul colle Aventino, è molto bella ed è piena di mosaici e dipinti ovunque, anche sul pavimento. Al mio arrivo, da fuori   sembrava enorme ma in realtà all’interno era piccola. E’ formata da 3 navate di cui 1 centrale dove c’è l’altare ed i posti per celebrare  la messa e due navate laterali dove ci sono mosaici e altri luoghi di culto.</a:t>
            </a:r>
            <a:endParaRPr lang="it-IT" sz="2800" dirty="0">
              <a:solidFill>
                <a:schemeClr val="accent1">
                  <a:lumMod val="50000"/>
                </a:schemeClr>
              </a:solidFill>
              <a:latin typeface="Arial" pitchFamily="34" charset="0"/>
              <a:cs typeface="Arial" pitchFamily="34" charset="0"/>
            </a:endParaRPr>
          </a:p>
        </p:txBody>
      </p:sp>
      <p:pic>
        <p:nvPicPr>
          <p:cNvPr id="2051" name="Picture 3" descr="C:\Users\p635697\Desktop\2014-04-26 16.53.00.jpg"/>
          <p:cNvPicPr>
            <a:picLocks noChangeAspect="1" noChangeArrowheads="1"/>
          </p:cNvPicPr>
          <p:nvPr/>
        </p:nvPicPr>
        <p:blipFill>
          <a:blip r:embed="rId2" cstate="print"/>
          <a:srcRect/>
          <a:stretch>
            <a:fillRect/>
          </a:stretch>
        </p:blipFill>
        <p:spPr bwMode="auto">
          <a:xfrm>
            <a:off x="395536" y="1916832"/>
            <a:ext cx="3043568" cy="42484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2051"/>
                                        </p:tgtEl>
                                        <p:attrNameLst>
                                          <p:attrName>style.visibility</p:attrName>
                                        </p:attrNameLst>
                                      </p:cBhvr>
                                      <p:to>
                                        <p:strVal val="visible"/>
                                      </p:to>
                                    </p:set>
                                    <p:animEffect transition="in" filter="checkerboard(across)">
                                      <p:cBhvr>
                                        <p:cTn id="15" dur="1000"/>
                                        <p:tgtEl>
                                          <p:spTgt spid="2051"/>
                                        </p:tgtEl>
                                      </p:cBhvr>
                                    </p:animEffect>
                                  </p:childTnLst>
                                </p:cTn>
                              </p:par>
                            </p:childTnLst>
                          </p:cTn>
                        </p:par>
                        <p:par>
                          <p:cTn id="16" fill="hold">
                            <p:stCondLst>
                              <p:cond delay="2000"/>
                            </p:stCondLst>
                            <p:childTnLst>
                              <p:par>
                                <p:cTn id="17" presetID="15" presetClass="entr" presetSubtype="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2915816" y="692696"/>
            <a:ext cx="1512168" cy="650336"/>
          </a:xfrm>
        </p:spPr>
        <p:txBody>
          <a:bodyPr>
            <a:noAutofit/>
          </a:bodyPr>
          <a:lstStyle/>
          <a:p>
            <a:r>
              <a:rPr lang="it-IT" sz="4800" dirty="0" smtClean="0"/>
              <a:t>Storia</a:t>
            </a:r>
            <a:endParaRPr lang="it-IT" sz="4800" dirty="0"/>
          </a:p>
        </p:txBody>
      </p:sp>
      <p:sp>
        <p:nvSpPr>
          <p:cNvPr id="3" name="Segnaposto contenuto 2"/>
          <p:cNvSpPr>
            <a:spLocks noGrp="1"/>
          </p:cNvSpPr>
          <p:nvPr>
            <p:ph idx="1"/>
          </p:nvPr>
        </p:nvSpPr>
        <p:spPr>
          <a:xfrm>
            <a:off x="0" y="1556792"/>
            <a:ext cx="8676456" cy="1440160"/>
          </a:xfrm>
        </p:spPr>
        <p:txBody>
          <a:bodyPr>
            <a:noAutofit/>
          </a:bodyPr>
          <a:lstStyle/>
          <a:p>
            <a:pPr indent="0" algn="just">
              <a:buNone/>
            </a:pPr>
            <a:r>
              <a:rPr lang="it-IT" sz="1800" dirty="0" smtClean="0">
                <a:solidFill>
                  <a:schemeClr val="accent1">
                    <a:lumMod val="50000"/>
                  </a:schemeClr>
                </a:solidFill>
                <a:latin typeface="Arial" pitchFamily="34" charset="0"/>
                <a:cs typeface="Arial" pitchFamily="34" charset="0"/>
              </a:rPr>
              <a:t>Inizia nel VII secolo, sulle rovine di quella che era stata la caserma della IV coorte dei vigili, accanto all'attuale Porta San Paolo. Verso l'VIII secolo, monaci orientali provenienti da Gerusalemme dalla comunità fondata da San Saba presero possesso del sito e vi istituirono un monastero. Nel IX secolo, diventò  il più importante della città</a:t>
            </a:r>
            <a:r>
              <a:rPr lang="it-IT" sz="2000" dirty="0" smtClean="0">
                <a:solidFill>
                  <a:schemeClr val="accent1">
                    <a:lumMod val="50000"/>
                  </a:schemeClr>
                </a:solidFill>
                <a:latin typeface="Arial" pitchFamily="34" charset="0"/>
                <a:cs typeface="Arial" pitchFamily="34" charset="0"/>
              </a:rPr>
              <a:t>. </a:t>
            </a:r>
            <a:endParaRPr lang="it-IT" sz="2000" dirty="0">
              <a:solidFill>
                <a:schemeClr val="accent1">
                  <a:lumMod val="50000"/>
                </a:schemeClr>
              </a:solidFill>
              <a:latin typeface="Arial" pitchFamily="34" charset="0"/>
              <a:cs typeface="Arial" pitchFamily="34" charset="0"/>
            </a:endParaRPr>
          </a:p>
        </p:txBody>
      </p:sp>
      <p:pic>
        <p:nvPicPr>
          <p:cNvPr id="7170" name="Picture 2" descr="https://encrypted-tbn1.gstatic.com/images?q=tbn:ANd9GcTeD8tMmGwVDVfE8e7bCkKIuM4s0xZi1fy9ASuyx3fx4nYLbfoE3w"/>
          <p:cNvPicPr>
            <a:picLocks noChangeAspect="1" noChangeArrowheads="1"/>
          </p:cNvPicPr>
          <p:nvPr/>
        </p:nvPicPr>
        <p:blipFill>
          <a:blip r:embed="rId2" cstate="print"/>
          <a:srcRect/>
          <a:stretch>
            <a:fillRect/>
          </a:stretch>
        </p:blipFill>
        <p:spPr bwMode="auto">
          <a:xfrm>
            <a:off x="755576" y="476672"/>
            <a:ext cx="1298504" cy="864096"/>
          </a:xfrm>
          <a:prstGeom prst="rect">
            <a:avLst/>
          </a:prstGeom>
          <a:noFill/>
        </p:spPr>
      </p:pic>
      <p:pic>
        <p:nvPicPr>
          <p:cNvPr id="5" name="Picture 2" descr="https://encrypted-tbn0.gstatic.com/images?q=tbn:ANd9GcS_SELqC4TUfmpe-8Gjtkyp8sDpoSPzG8d6mgsnLxojO5CLVdy8"/>
          <p:cNvPicPr>
            <a:picLocks noChangeAspect="1" noChangeArrowheads="1"/>
          </p:cNvPicPr>
          <p:nvPr/>
        </p:nvPicPr>
        <p:blipFill>
          <a:blip r:embed="rId3" cstate="print"/>
          <a:srcRect/>
          <a:stretch>
            <a:fillRect/>
          </a:stretch>
        </p:blipFill>
        <p:spPr bwMode="auto">
          <a:xfrm>
            <a:off x="7308304" y="548680"/>
            <a:ext cx="1224136" cy="864096"/>
          </a:xfrm>
          <a:prstGeom prst="rect">
            <a:avLst/>
          </a:prstGeom>
          <a:noFill/>
        </p:spPr>
      </p:pic>
      <p:pic>
        <p:nvPicPr>
          <p:cNvPr id="6" name="Picture 2" descr="https://encrypted-tbn1.gstatic.com/images?q=tbn:ANd9GcR0D4qhxNW1rrPx2PRaep18CBv1od9U4I5MVuieQ1glqFRrmcbplA"/>
          <p:cNvPicPr>
            <a:picLocks noChangeAspect="1" noChangeArrowheads="1"/>
          </p:cNvPicPr>
          <p:nvPr/>
        </p:nvPicPr>
        <p:blipFill>
          <a:blip r:embed="rId4" cstate="print"/>
          <a:srcRect/>
          <a:stretch>
            <a:fillRect/>
          </a:stretch>
        </p:blipFill>
        <p:spPr bwMode="auto">
          <a:xfrm>
            <a:off x="5148064" y="404664"/>
            <a:ext cx="1457635" cy="1052736"/>
          </a:xfrm>
          <a:prstGeom prst="rect">
            <a:avLst/>
          </a:prstGeom>
          <a:noFill/>
        </p:spPr>
      </p:pic>
      <p:sp>
        <p:nvSpPr>
          <p:cNvPr id="7" name="Segnaposto contenuto 2"/>
          <p:cNvSpPr txBox="1">
            <a:spLocks/>
          </p:cNvSpPr>
          <p:nvPr/>
        </p:nvSpPr>
        <p:spPr>
          <a:xfrm>
            <a:off x="0" y="2780928"/>
            <a:ext cx="8784976" cy="2232248"/>
          </a:xfrm>
          <a:prstGeom prst="rect">
            <a:avLst/>
          </a:prstGeom>
        </p:spPr>
        <p:txBody>
          <a:bodyPr vert="horz">
            <a:normAutofit fontScale="25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it-IT" sz="26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algn="just" defTabSz="914400" rtl="0" eaLnBrk="1" fontAlgn="auto" latinLnBrk="0" hangingPunct="1">
              <a:lnSpc>
                <a:spcPct val="120000"/>
              </a:lnSpc>
              <a:spcBef>
                <a:spcPts val="480"/>
              </a:spcBef>
              <a:spcAft>
                <a:spcPts val="0"/>
              </a:spcAft>
              <a:buClr>
                <a:schemeClr val="accent3"/>
              </a:buClr>
              <a:buSzPct val="95000"/>
              <a:buFont typeface="Wingdings 2"/>
              <a:buNone/>
              <a:tabLst/>
              <a:defRPr/>
            </a:pPr>
            <a:r>
              <a:rPr lang="it-IT" sz="7200" dirty="0" smtClean="0">
                <a:solidFill>
                  <a:schemeClr val="accent1">
                    <a:lumMod val="50000"/>
                  </a:schemeClr>
                </a:solidFill>
                <a:latin typeface="Arial" pitchFamily="34" charset="0"/>
                <a:cs typeface="Arial" pitchFamily="34" charset="0"/>
              </a:rPr>
              <a:t>All’inizio del ‘900 la chiesa ed il monastero di San Saba erano in piena campagna e, nel 1921, nacquero i nuovi rioni popolari di San Saba e di Testaccio, gli ultimi due rioni dentro le mura. Dopo l'unità d'Italia, il piano regolatore di Roma capitale aveva destinato a verde pubblico la zona, contigua alla Passeggiata Archeologica. Le case costruite come "popolari" sono oggi villini bifamiliari ognuno con il suo giardinetto, le palazzine non sono alte più di 4 piani, ognuna rivestita di una cortina di mattoni dello stesso colore della cortina antica della chiesa e delle mura.</a:t>
            </a:r>
          </a:p>
        </p:txBody>
      </p:sp>
      <p:sp>
        <p:nvSpPr>
          <p:cNvPr id="9" name="Segnaposto contenuto 2"/>
          <p:cNvSpPr txBox="1">
            <a:spLocks/>
          </p:cNvSpPr>
          <p:nvPr/>
        </p:nvSpPr>
        <p:spPr>
          <a:xfrm>
            <a:off x="0" y="4725144"/>
            <a:ext cx="8820472" cy="1944216"/>
          </a:xfrm>
          <a:prstGeom prst="rect">
            <a:avLst/>
          </a:prstGeom>
        </p:spPr>
        <p:txBody>
          <a:bodyPr vert="horz">
            <a:normAutofit fontScale="25000" lnSpcReduction="20000"/>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it-IT" sz="2600" b="0" i="0" u="none" strike="noStrike" kern="1200" cap="none" spc="0" normalizeH="0" baseline="0" noProof="0" dirty="0" smtClean="0">
                <a:ln>
                  <a:noFill/>
                </a:ln>
                <a:solidFill>
                  <a:schemeClr val="tx1"/>
                </a:solidFill>
                <a:effectLst/>
                <a:uLnTx/>
                <a:uFillTx/>
                <a:latin typeface="+mn-lt"/>
                <a:ea typeface="+mn-ea"/>
                <a:cs typeface="+mn-cs"/>
              </a:rPr>
              <a:t>      </a:t>
            </a:r>
            <a:endParaRPr kumimoji="0" lang="it-IT" sz="80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algn="just" defTabSz="914400" rtl="0" eaLnBrk="1" fontAlgn="auto" latinLnBrk="0" hangingPunct="1">
              <a:lnSpc>
                <a:spcPct val="120000"/>
              </a:lnSpc>
              <a:spcBef>
                <a:spcPts val="480"/>
              </a:spcBef>
              <a:spcAft>
                <a:spcPts val="0"/>
              </a:spcAft>
              <a:buClr>
                <a:schemeClr val="accent3"/>
              </a:buClr>
              <a:buSzPct val="95000"/>
              <a:buFont typeface="Wingdings 2"/>
              <a:buNone/>
              <a:tabLst/>
              <a:defRPr/>
            </a:pPr>
            <a:r>
              <a:rPr kumimoji="0" lang="it-IT" sz="7200" b="0" i="0" u="none" strike="noStrike" kern="1200" cap="none" spc="0" normalizeH="0" baseline="0" noProof="0" dirty="0" smtClean="0">
                <a:ln>
                  <a:noFill/>
                </a:ln>
                <a:solidFill>
                  <a:srgbClr val="002060"/>
                </a:solidFill>
                <a:effectLst/>
                <a:uLnTx/>
                <a:uFillTx/>
                <a:latin typeface="Arial" pitchFamily="34" charset="0"/>
                <a:cs typeface="Arial" pitchFamily="34" charset="0"/>
              </a:rPr>
              <a:t>Il vero cuore di San Saba è il giardino della piazza Bernini: con al centro il piccolo monumento ai caduti nella grande guerra. Molti degli abitanti di oggi del quartiere sono i figli e i nipoti di quelli di allora - qui si sanno ancora molte cose degli altri, ci si saluta per strada, si chiacchiera incontrandosi sull'autobus. I 2500 abitanti originari oggi sono diventati 20.000.Il vincolo del parco archeologico hanno comunque frenato, fortunatamente, la passione romana del mattone.</a:t>
            </a:r>
            <a:endParaRPr kumimoji="0" lang="it-IT" sz="7200" b="0" i="0" u="none" strike="noStrike" kern="1200" cap="none" spc="0" normalizeH="0" baseline="0" noProof="0" dirty="0">
              <a:ln>
                <a:noFill/>
              </a:ln>
              <a:solidFill>
                <a:srgbClr val="002060"/>
              </a:solidFill>
              <a:effectLst/>
              <a:uLnTx/>
              <a:uFillTx/>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1000"/>
                            </p:stCondLst>
                            <p:childTnLst>
                              <p:par>
                                <p:cTn id="12" presetID="5" presetClass="entr" presetSubtype="10" fill="hold" nodeType="afterEffect">
                                  <p:stCondLst>
                                    <p:cond delay="0"/>
                                  </p:stCondLst>
                                  <p:childTnLst>
                                    <p:set>
                                      <p:cBhvr>
                                        <p:cTn id="13" dur="1" fill="hold">
                                          <p:stCondLst>
                                            <p:cond delay="0"/>
                                          </p:stCondLst>
                                        </p:cTn>
                                        <p:tgtEl>
                                          <p:spTgt spid="7170"/>
                                        </p:tgtEl>
                                        <p:attrNameLst>
                                          <p:attrName>style.visibility</p:attrName>
                                        </p:attrNameLst>
                                      </p:cBhvr>
                                      <p:to>
                                        <p:strVal val="visible"/>
                                      </p:to>
                                    </p:set>
                                    <p:animEffect transition="in" filter="checkerboard(across)">
                                      <p:cBhvr>
                                        <p:cTn id="14" dur="1000"/>
                                        <p:tgtEl>
                                          <p:spTgt spid="7170"/>
                                        </p:tgtEl>
                                      </p:cBhvr>
                                    </p:animEffect>
                                  </p:childTnLst>
                                </p:cTn>
                              </p:par>
                            </p:childTnLst>
                          </p:cTn>
                        </p:par>
                        <p:par>
                          <p:cTn id="15" fill="hold">
                            <p:stCondLst>
                              <p:cond delay="2000"/>
                            </p:stCondLst>
                            <p:childTnLst>
                              <p:par>
                                <p:cTn id="16" presetID="5"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par>
                          <p:cTn id="19" fill="hold">
                            <p:stCondLst>
                              <p:cond delay="2500"/>
                            </p:stCondLst>
                            <p:childTnLst>
                              <p:par>
                                <p:cTn id="20" presetID="5" presetClass="entr" presetSubtype="1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par>
                          <p:cTn id="23" fill="hold">
                            <p:stCondLst>
                              <p:cond delay="3000"/>
                            </p:stCondLst>
                            <p:childTnLst>
                              <p:par>
                                <p:cTn id="24" presetID="53" presetClass="entr" presetSubtype="0"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8" dur="1000"/>
                                        <p:tgtEl>
                                          <p:spTgt spid="3">
                                            <p:txEl>
                                              <p:pRg st="0" end="0"/>
                                            </p:txEl>
                                          </p:spTgt>
                                        </p:tgtEl>
                                      </p:cBhvr>
                                    </p:animEffect>
                                  </p:childTnLst>
                                </p:cTn>
                              </p:par>
                              <p:par>
                                <p:cTn id="29" presetID="53"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fltVal val="0"/>
                                          </p:val>
                                        </p:tav>
                                        <p:tav tm="100000">
                                          <p:val>
                                            <p:strVal val="#ppt_w"/>
                                          </p:val>
                                        </p:tav>
                                      </p:tavLst>
                                    </p:anim>
                                    <p:anim calcmode="lin" valueType="num">
                                      <p:cBhvr>
                                        <p:cTn id="32" dur="1000" fill="hold"/>
                                        <p:tgtEl>
                                          <p:spTgt spid="7"/>
                                        </p:tgtEl>
                                        <p:attrNameLst>
                                          <p:attrName>ppt_h</p:attrName>
                                        </p:attrNameLst>
                                      </p:cBhvr>
                                      <p:tavLst>
                                        <p:tav tm="0">
                                          <p:val>
                                            <p:fltVal val="0"/>
                                          </p:val>
                                        </p:tav>
                                        <p:tav tm="100000">
                                          <p:val>
                                            <p:strVal val="#ppt_h"/>
                                          </p:val>
                                        </p:tav>
                                      </p:tavLst>
                                    </p:anim>
                                    <p:animEffect transition="in" filter="fade">
                                      <p:cBhvr>
                                        <p:cTn id="33" dur="1000"/>
                                        <p:tgtEl>
                                          <p:spTgt spid="7"/>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4" name="Titolo 1"/>
          <p:cNvSpPr>
            <a:spLocks noGrp="1"/>
          </p:cNvSpPr>
          <p:nvPr>
            <p:ph type="title"/>
          </p:nvPr>
        </p:nvSpPr>
        <p:spPr>
          <a:xfrm>
            <a:off x="467544" y="764704"/>
            <a:ext cx="5040560" cy="710952"/>
          </a:xfrm>
        </p:spPr>
        <p:txBody>
          <a:bodyPr>
            <a:normAutofit fontScale="90000"/>
          </a:bodyPr>
          <a:lstStyle/>
          <a:p>
            <a:r>
              <a:rPr lang="it-IT" dirty="0" smtClean="0"/>
              <a:t>Mappa della basilica</a:t>
            </a:r>
            <a:endParaRPr lang="it-IT" dirty="0"/>
          </a:p>
        </p:txBody>
      </p:sp>
      <p:pic>
        <p:nvPicPr>
          <p:cNvPr id="1030" name="Picture 6" descr="C:\Users\p635697\Pictures\LOL.png"/>
          <p:cNvPicPr>
            <a:picLocks noChangeAspect="1" noChangeArrowheads="1"/>
          </p:cNvPicPr>
          <p:nvPr/>
        </p:nvPicPr>
        <p:blipFill>
          <a:blip r:embed="rId2" cstate="print"/>
          <a:srcRect/>
          <a:stretch>
            <a:fillRect/>
          </a:stretch>
        </p:blipFill>
        <p:spPr bwMode="auto">
          <a:xfrm>
            <a:off x="3707904" y="2060848"/>
            <a:ext cx="1296144" cy="882679"/>
          </a:xfrm>
          <a:prstGeom prst="rect">
            <a:avLst/>
          </a:prstGeom>
          <a:noFill/>
        </p:spPr>
      </p:pic>
      <p:pic>
        <p:nvPicPr>
          <p:cNvPr id="2" name="Picture 3" descr="C:\Users\p635697\Pictures\crgds.png"/>
          <p:cNvPicPr>
            <a:picLocks noChangeAspect="1" noChangeArrowheads="1"/>
          </p:cNvPicPr>
          <p:nvPr/>
        </p:nvPicPr>
        <p:blipFill>
          <a:blip r:embed="rId3" cstate="print"/>
          <a:srcRect/>
          <a:stretch>
            <a:fillRect/>
          </a:stretch>
        </p:blipFill>
        <p:spPr bwMode="auto">
          <a:xfrm>
            <a:off x="5580112" y="1124744"/>
            <a:ext cx="3283565" cy="2736304"/>
          </a:xfrm>
          <a:prstGeom prst="rect">
            <a:avLst/>
          </a:prstGeom>
          <a:noFill/>
        </p:spPr>
      </p:pic>
      <p:pic>
        <p:nvPicPr>
          <p:cNvPr id="3" name="Picture 4" descr="C:\Users\p635697\Pictures\FTCEHTYRF.jpg"/>
          <p:cNvPicPr>
            <a:picLocks noChangeAspect="1" noChangeArrowheads="1"/>
          </p:cNvPicPr>
          <p:nvPr/>
        </p:nvPicPr>
        <p:blipFill>
          <a:blip r:embed="rId4" cstate="print"/>
          <a:srcRect/>
          <a:stretch>
            <a:fillRect/>
          </a:stretch>
        </p:blipFill>
        <p:spPr bwMode="auto">
          <a:xfrm>
            <a:off x="395536" y="2132856"/>
            <a:ext cx="2963341" cy="3816424"/>
          </a:xfrm>
          <a:prstGeom prst="rect">
            <a:avLst/>
          </a:prstGeom>
          <a:noFill/>
        </p:spPr>
      </p:pic>
      <p:pic>
        <p:nvPicPr>
          <p:cNvPr id="5" name="Picture 5" descr="C:\Users\p635697\Pictures\rtrtu56.jpg"/>
          <p:cNvPicPr>
            <a:picLocks noChangeAspect="1" noChangeArrowheads="1"/>
          </p:cNvPicPr>
          <p:nvPr/>
        </p:nvPicPr>
        <p:blipFill>
          <a:blip r:embed="rId5" cstate="print"/>
          <a:srcRect/>
          <a:stretch>
            <a:fillRect/>
          </a:stretch>
        </p:blipFill>
        <p:spPr bwMode="auto">
          <a:xfrm>
            <a:off x="6228184" y="4293096"/>
            <a:ext cx="2143125" cy="2143125"/>
          </a:xfrm>
          <a:prstGeom prst="rect">
            <a:avLst/>
          </a:prstGeom>
          <a:noFill/>
        </p:spPr>
      </p:pic>
      <p:pic>
        <p:nvPicPr>
          <p:cNvPr id="6" name="Picture 6" descr="C:\Users\p635697\Pictures\LOL.jpg"/>
          <p:cNvPicPr>
            <a:picLocks noChangeAspect="1" noChangeArrowheads="1"/>
          </p:cNvPicPr>
          <p:nvPr/>
        </p:nvPicPr>
        <p:blipFill>
          <a:blip r:embed="rId6" cstate="print"/>
          <a:srcRect/>
          <a:stretch>
            <a:fillRect/>
          </a:stretch>
        </p:blipFill>
        <p:spPr bwMode="auto">
          <a:xfrm>
            <a:off x="3779912" y="4005064"/>
            <a:ext cx="1944216" cy="194421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17" presetClass="entr" presetSubtype="1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childTnLst>
                          </p:cTn>
                        </p:par>
                        <p:par>
                          <p:cTn id="27" fill="hold">
                            <p:stCondLst>
                              <p:cond delay="2000"/>
                            </p:stCondLst>
                            <p:childTnLst>
                              <p:par>
                                <p:cTn id="28" presetID="53" presetClass="entr" presetSubtype="0" fill="hold" nodeType="afterEffect">
                                  <p:stCondLst>
                                    <p:cond delay="0"/>
                                  </p:stCondLst>
                                  <p:childTnLst>
                                    <p:set>
                                      <p:cBhvr>
                                        <p:cTn id="29" dur="1" fill="hold">
                                          <p:stCondLst>
                                            <p:cond delay="0"/>
                                          </p:stCondLst>
                                        </p:cTn>
                                        <p:tgtEl>
                                          <p:spTgt spid="1030"/>
                                        </p:tgtEl>
                                        <p:attrNameLst>
                                          <p:attrName>style.visibility</p:attrName>
                                        </p:attrNameLst>
                                      </p:cBhvr>
                                      <p:to>
                                        <p:strVal val="visible"/>
                                      </p:to>
                                    </p:set>
                                    <p:anim calcmode="lin" valueType="num">
                                      <p:cBhvr>
                                        <p:cTn id="30" dur="500" fill="hold"/>
                                        <p:tgtEl>
                                          <p:spTgt spid="1030"/>
                                        </p:tgtEl>
                                        <p:attrNameLst>
                                          <p:attrName>ppt_w</p:attrName>
                                        </p:attrNameLst>
                                      </p:cBhvr>
                                      <p:tavLst>
                                        <p:tav tm="0">
                                          <p:val>
                                            <p:fltVal val="0"/>
                                          </p:val>
                                        </p:tav>
                                        <p:tav tm="100000">
                                          <p:val>
                                            <p:strVal val="#ppt_w"/>
                                          </p:val>
                                        </p:tav>
                                      </p:tavLst>
                                    </p:anim>
                                    <p:anim calcmode="lin" valueType="num">
                                      <p:cBhvr>
                                        <p:cTn id="31" dur="500" fill="hold"/>
                                        <p:tgtEl>
                                          <p:spTgt spid="1030"/>
                                        </p:tgtEl>
                                        <p:attrNameLst>
                                          <p:attrName>ppt_h</p:attrName>
                                        </p:attrNameLst>
                                      </p:cBhvr>
                                      <p:tavLst>
                                        <p:tav tm="0">
                                          <p:val>
                                            <p:fltVal val="0"/>
                                          </p:val>
                                        </p:tav>
                                        <p:tav tm="100000">
                                          <p:val>
                                            <p:strVal val="#ppt_h"/>
                                          </p:val>
                                        </p:tav>
                                      </p:tavLst>
                                    </p:anim>
                                    <p:animEffect transition="in" filter="fade">
                                      <p:cBhvr>
                                        <p:cTn id="32" dur="500"/>
                                        <p:tgtEl>
                                          <p:spTgt spid="1030"/>
                                        </p:tgtEl>
                                      </p:cBhvr>
                                    </p:animEffect>
                                  </p:childTnLst>
                                </p:cTn>
                              </p:par>
                            </p:childTnLst>
                          </p:cTn>
                        </p:par>
                        <p:par>
                          <p:cTn id="33" fill="hold">
                            <p:stCondLst>
                              <p:cond delay="2500"/>
                            </p:stCondLst>
                            <p:childTnLst>
                              <p:par>
                                <p:cTn id="34" presetID="25"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39" dur="1000" fill="hold"/>
                                        <p:tgtEl>
                                          <p:spTgt spid="2"/>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2"/>
                                        </p:tgtEl>
                                      </p:cBhvr>
                                    </p:animEffect>
                                  </p:childTnLst>
                                </p:cTn>
                              </p:par>
                            </p:childTnLst>
                          </p:cTn>
                        </p:par>
                        <p:par>
                          <p:cTn id="44" fill="hold">
                            <p:stCondLst>
                              <p:cond delay="3500"/>
                            </p:stCondLst>
                            <p:childTnLst>
                              <p:par>
                                <p:cTn id="45" presetID="15"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1000" fill="hold"/>
                                        <p:tgtEl>
                                          <p:spTgt spid="5"/>
                                        </p:tgtEl>
                                        <p:attrNameLst>
                                          <p:attrName>ppt_w</p:attrName>
                                        </p:attrNameLst>
                                      </p:cBhvr>
                                      <p:tavLst>
                                        <p:tav tm="0">
                                          <p:val>
                                            <p:fltVal val="0"/>
                                          </p:val>
                                        </p:tav>
                                        <p:tav tm="100000">
                                          <p:val>
                                            <p:strVal val="#ppt_w"/>
                                          </p:val>
                                        </p:tav>
                                      </p:tavLst>
                                    </p:anim>
                                    <p:anim calcmode="lin" valueType="num">
                                      <p:cBhvr>
                                        <p:cTn id="48" dur="1000" fill="hold"/>
                                        <p:tgtEl>
                                          <p:spTgt spid="5"/>
                                        </p:tgtEl>
                                        <p:attrNameLst>
                                          <p:attrName>ppt_h</p:attrName>
                                        </p:attrNameLst>
                                      </p:cBhvr>
                                      <p:tavLst>
                                        <p:tav tm="0">
                                          <p:val>
                                            <p:fltVal val="0"/>
                                          </p:val>
                                        </p:tav>
                                        <p:tav tm="100000">
                                          <p:val>
                                            <p:strVal val="#ppt_h"/>
                                          </p:val>
                                        </p:tav>
                                      </p:tavLst>
                                    </p:anim>
                                    <p:anim calcmode="lin" valueType="num">
                                      <p:cBhvr>
                                        <p:cTn id="4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1835696" y="908720"/>
            <a:ext cx="5915000" cy="938368"/>
          </a:xfrm>
        </p:spPr>
        <p:txBody>
          <a:bodyPr>
            <a:normAutofit/>
          </a:bodyPr>
          <a:lstStyle/>
          <a:p>
            <a:r>
              <a:rPr lang="it-IT" dirty="0" smtClean="0"/>
              <a:t>Foto della basilica</a:t>
            </a:r>
            <a:endParaRPr lang="it-IT" dirty="0"/>
          </a:p>
        </p:txBody>
      </p:sp>
      <p:pic>
        <p:nvPicPr>
          <p:cNvPr id="1026" name="Picture 2" descr="C:\Users\p635697\Pictures\immaggini cane.png"/>
          <p:cNvPicPr>
            <a:picLocks noGrp="1" noChangeAspect="1" noChangeArrowheads="1"/>
          </p:cNvPicPr>
          <p:nvPr>
            <p:ph idx="1"/>
          </p:nvPr>
        </p:nvPicPr>
        <p:blipFill>
          <a:blip r:embed="rId2" cstate="print"/>
          <a:srcRect/>
          <a:stretch>
            <a:fillRect/>
          </a:stretch>
        </p:blipFill>
        <p:spPr bwMode="auto">
          <a:xfrm>
            <a:off x="7452320" y="1052736"/>
            <a:ext cx="1241170" cy="851873"/>
          </a:xfrm>
          <a:prstGeom prst="rect">
            <a:avLst/>
          </a:prstGeom>
          <a:noFill/>
        </p:spPr>
      </p:pic>
      <p:pic>
        <p:nvPicPr>
          <p:cNvPr id="4099" name="Picture 3" descr="C:\Users\p635697\Desktop\2014-04-26 16.54.19.jpg"/>
          <p:cNvPicPr>
            <a:picLocks noChangeAspect="1" noChangeArrowheads="1"/>
          </p:cNvPicPr>
          <p:nvPr/>
        </p:nvPicPr>
        <p:blipFill>
          <a:blip r:embed="rId3" cstate="print"/>
          <a:srcRect/>
          <a:stretch>
            <a:fillRect/>
          </a:stretch>
        </p:blipFill>
        <p:spPr bwMode="auto">
          <a:xfrm>
            <a:off x="6228184" y="4005064"/>
            <a:ext cx="2736304" cy="2348880"/>
          </a:xfrm>
          <a:prstGeom prst="rect">
            <a:avLst/>
          </a:prstGeom>
          <a:noFill/>
        </p:spPr>
      </p:pic>
      <p:pic>
        <p:nvPicPr>
          <p:cNvPr id="4100" name="Picture 4" descr="C:\Users\p635697\Desktop\2014-04-26 16.55.04.jpg"/>
          <p:cNvPicPr>
            <a:picLocks noChangeAspect="1" noChangeArrowheads="1"/>
          </p:cNvPicPr>
          <p:nvPr/>
        </p:nvPicPr>
        <p:blipFill>
          <a:blip r:embed="rId4" cstate="print"/>
          <a:srcRect/>
          <a:stretch>
            <a:fillRect/>
          </a:stretch>
        </p:blipFill>
        <p:spPr bwMode="auto">
          <a:xfrm>
            <a:off x="3131840" y="2924944"/>
            <a:ext cx="2843808" cy="2132856"/>
          </a:xfrm>
          <a:prstGeom prst="rect">
            <a:avLst/>
          </a:prstGeom>
          <a:noFill/>
        </p:spPr>
      </p:pic>
      <p:pic>
        <p:nvPicPr>
          <p:cNvPr id="4101" name="Picture 5" descr="C:\Users\p635697\Desktop\2014-04-26 16.52.15.jpg"/>
          <p:cNvPicPr>
            <a:picLocks noChangeAspect="1" noChangeArrowheads="1"/>
          </p:cNvPicPr>
          <p:nvPr/>
        </p:nvPicPr>
        <p:blipFill>
          <a:blip r:embed="rId5" cstate="print"/>
          <a:srcRect/>
          <a:stretch>
            <a:fillRect/>
          </a:stretch>
        </p:blipFill>
        <p:spPr bwMode="auto">
          <a:xfrm>
            <a:off x="323528" y="1808820"/>
            <a:ext cx="2448272" cy="1836204"/>
          </a:xfrm>
          <a:prstGeom prst="rect">
            <a:avLst/>
          </a:prstGeom>
          <a:noFill/>
        </p:spPr>
      </p:pic>
      <p:pic>
        <p:nvPicPr>
          <p:cNvPr id="4102" name="Picture 6" descr="C:\Users\p635697\Desktop\2014-04-26 16.53.57.jpg"/>
          <p:cNvPicPr>
            <a:picLocks noChangeAspect="1" noChangeArrowheads="1"/>
          </p:cNvPicPr>
          <p:nvPr/>
        </p:nvPicPr>
        <p:blipFill>
          <a:blip r:embed="rId6" cstate="print"/>
          <a:srcRect/>
          <a:stretch>
            <a:fillRect/>
          </a:stretch>
        </p:blipFill>
        <p:spPr bwMode="auto">
          <a:xfrm rot="10800000" flipV="1">
            <a:off x="6660232" y="2276872"/>
            <a:ext cx="1404664" cy="1287609"/>
          </a:xfrm>
          <a:prstGeom prst="rect">
            <a:avLst/>
          </a:prstGeom>
          <a:noFill/>
        </p:spPr>
      </p:pic>
      <p:pic>
        <p:nvPicPr>
          <p:cNvPr id="4106" name="Picture 10" descr="C:\Users\p635697\Desktop\2014-04-26 16.56.25.jpg"/>
          <p:cNvPicPr>
            <a:picLocks noChangeAspect="1" noChangeArrowheads="1"/>
          </p:cNvPicPr>
          <p:nvPr/>
        </p:nvPicPr>
        <p:blipFill>
          <a:blip r:embed="rId7" cstate="print"/>
          <a:srcRect/>
          <a:stretch>
            <a:fillRect/>
          </a:stretch>
        </p:blipFill>
        <p:spPr bwMode="auto">
          <a:xfrm>
            <a:off x="395536" y="4437112"/>
            <a:ext cx="2304256" cy="17281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720"/>
                            </p:stCondLst>
                            <p:childTnLst>
                              <p:par>
                                <p:cTn id="11" presetID="5" presetClass="entr" presetSubtype="10" fill="hold" nodeType="after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checkerboard(across)">
                                      <p:cBhvr>
                                        <p:cTn id="13" dur="500"/>
                                        <p:tgtEl>
                                          <p:spTgt spid="1026"/>
                                        </p:tgtEl>
                                      </p:cBhvr>
                                    </p:animEffect>
                                  </p:childTnLst>
                                </p:cTn>
                              </p:par>
                            </p:childTnLst>
                          </p:cTn>
                        </p:par>
                        <p:par>
                          <p:cTn id="14" fill="hold">
                            <p:stCondLst>
                              <p:cond delay="1220"/>
                            </p:stCondLst>
                            <p:childTnLst>
                              <p:par>
                                <p:cTn id="15" presetID="21" presetClass="entr" presetSubtype="4" fill="hold" nodeType="afterEffect">
                                  <p:stCondLst>
                                    <p:cond delay="0"/>
                                  </p:stCondLst>
                                  <p:childTnLst>
                                    <p:set>
                                      <p:cBhvr>
                                        <p:cTn id="16" dur="1" fill="hold">
                                          <p:stCondLst>
                                            <p:cond delay="0"/>
                                          </p:stCondLst>
                                        </p:cTn>
                                        <p:tgtEl>
                                          <p:spTgt spid="4101"/>
                                        </p:tgtEl>
                                        <p:attrNameLst>
                                          <p:attrName>style.visibility</p:attrName>
                                        </p:attrNameLst>
                                      </p:cBhvr>
                                      <p:to>
                                        <p:strVal val="visible"/>
                                      </p:to>
                                    </p:set>
                                    <p:animEffect transition="in" filter="wheel(4)">
                                      <p:cBhvr>
                                        <p:cTn id="17" dur="1000"/>
                                        <p:tgtEl>
                                          <p:spTgt spid="4101"/>
                                        </p:tgtEl>
                                      </p:cBhvr>
                                    </p:animEffect>
                                  </p:childTnLst>
                                </p:cTn>
                              </p:par>
                            </p:childTnLst>
                          </p:cTn>
                        </p:par>
                        <p:par>
                          <p:cTn id="18" fill="hold">
                            <p:stCondLst>
                              <p:cond delay="2220"/>
                            </p:stCondLst>
                            <p:childTnLst>
                              <p:par>
                                <p:cTn id="19" presetID="52" presetClass="entr" presetSubtype="0" fill="hold" nodeType="afterEffect">
                                  <p:stCondLst>
                                    <p:cond delay="0"/>
                                  </p:stCondLst>
                                  <p:childTnLst>
                                    <p:set>
                                      <p:cBhvr>
                                        <p:cTn id="20" dur="1" fill="hold">
                                          <p:stCondLst>
                                            <p:cond delay="0"/>
                                          </p:stCondLst>
                                        </p:cTn>
                                        <p:tgtEl>
                                          <p:spTgt spid="4106"/>
                                        </p:tgtEl>
                                        <p:attrNameLst>
                                          <p:attrName>style.visibility</p:attrName>
                                        </p:attrNameLst>
                                      </p:cBhvr>
                                      <p:to>
                                        <p:strVal val="visible"/>
                                      </p:to>
                                    </p:set>
                                    <p:animScale>
                                      <p:cBhvr>
                                        <p:cTn id="21" dur="1000" decel="50000" fill="hold">
                                          <p:stCondLst>
                                            <p:cond delay="0"/>
                                          </p:stCondLst>
                                        </p:cTn>
                                        <p:tgtEl>
                                          <p:spTgt spid="41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106"/>
                                        </p:tgtEl>
                                        <p:attrNameLst>
                                          <p:attrName>ppt_x</p:attrName>
                                          <p:attrName>ppt_y</p:attrName>
                                        </p:attrNameLst>
                                      </p:cBhvr>
                                    </p:animMotion>
                                    <p:animEffect transition="in" filter="fade">
                                      <p:cBhvr>
                                        <p:cTn id="23" dur="1000"/>
                                        <p:tgtEl>
                                          <p:spTgt spid="4106"/>
                                        </p:tgtEl>
                                      </p:cBhvr>
                                    </p:animEffect>
                                  </p:childTnLst>
                                </p:cTn>
                              </p:par>
                            </p:childTnLst>
                          </p:cTn>
                        </p:par>
                        <p:par>
                          <p:cTn id="24" fill="hold">
                            <p:stCondLst>
                              <p:cond delay="3220"/>
                            </p:stCondLst>
                            <p:childTnLst>
                              <p:par>
                                <p:cTn id="25" presetID="51" presetClass="entr" presetSubtype="0" fill="hold" nodeType="afterEffect">
                                  <p:stCondLst>
                                    <p:cond delay="0"/>
                                  </p:stCondLst>
                                  <p:childTnLst>
                                    <p:set>
                                      <p:cBhvr>
                                        <p:cTn id="26" dur="1" fill="hold">
                                          <p:stCondLst>
                                            <p:cond delay="0"/>
                                          </p:stCondLst>
                                        </p:cTn>
                                        <p:tgtEl>
                                          <p:spTgt spid="4100"/>
                                        </p:tgtEl>
                                        <p:attrNameLst>
                                          <p:attrName>style.visibility</p:attrName>
                                        </p:attrNameLst>
                                      </p:cBhvr>
                                      <p:to>
                                        <p:strVal val="visible"/>
                                      </p:to>
                                    </p:set>
                                    <p:animEffect transition="in" filter="fade">
                                      <p:cBhvr>
                                        <p:cTn id="27" dur="770" decel="100000"/>
                                        <p:tgtEl>
                                          <p:spTgt spid="4100"/>
                                        </p:tgtEl>
                                      </p:cBhvr>
                                    </p:animEffect>
                                    <p:animScale>
                                      <p:cBhvr>
                                        <p:cTn id="28" dur="770" decel="100000"/>
                                        <p:tgtEl>
                                          <p:spTgt spid="4100"/>
                                        </p:tgtEl>
                                      </p:cBhvr>
                                      <p:from x="10000" y="10000"/>
                                      <p:to x="200000" y="450000"/>
                                    </p:animScale>
                                    <p:animScale>
                                      <p:cBhvr>
                                        <p:cTn id="29" dur="1230" accel="100000" fill="hold">
                                          <p:stCondLst>
                                            <p:cond delay="770"/>
                                          </p:stCondLst>
                                        </p:cTn>
                                        <p:tgtEl>
                                          <p:spTgt spid="4100"/>
                                        </p:tgtEl>
                                      </p:cBhvr>
                                      <p:from x="200000" y="450000"/>
                                      <p:to x="100000" y="100000"/>
                                    </p:animScale>
                                    <p:set>
                                      <p:cBhvr>
                                        <p:cTn id="30" dur="770" fill="hold"/>
                                        <p:tgtEl>
                                          <p:spTgt spid="4100"/>
                                        </p:tgtEl>
                                        <p:attrNameLst>
                                          <p:attrName>ppt_x</p:attrName>
                                        </p:attrNameLst>
                                      </p:cBhvr>
                                      <p:to>
                                        <p:strVal val="(0.5)"/>
                                      </p:to>
                                    </p:set>
                                    <p:anim from="(0.5)" to="(#ppt_x)" calcmode="lin" valueType="num">
                                      <p:cBhvr>
                                        <p:cTn id="31" dur="1230" accel="100000" fill="hold">
                                          <p:stCondLst>
                                            <p:cond delay="770"/>
                                          </p:stCondLst>
                                        </p:cTn>
                                        <p:tgtEl>
                                          <p:spTgt spid="4100"/>
                                        </p:tgtEl>
                                        <p:attrNameLst>
                                          <p:attrName>ppt_x</p:attrName>
                                        </p:attrNameLst>
                                      </p:cBhvr>
                                    </p:anim>
                                    <p:set>
                                      <p:cBhvr>
                                        <p:cTn id="32" dur="770" fill="hold"/>
                                        <p:tgtEl>
                                          <p:spTgt spid="4100"/>
                                        </p:tgtEl>
                                        <p:attrNameLst>
                                          <p:attrName>ppt_y</p:attrName>
                                        </p:attrNameLst>
                                      </p:cBhvr>
                                      <p:to>
                                        <p:strVal val="(#ppt_y+0.4)"/>
                                      </p:to>
                                    </p:set>
                                    <p:anim from="(#ppt_y+0.4)" to="(#ppt_y)" calcmode="lin" valueType="num">
                                      <p:cBhvr>
                                        <p:cTn id="33" dur="1230" accel="100000" fill="hold">
                                          <p:stCondLst>
                                            <p:cond delay="770"/>
                                          </p:stCondLst>
                                        </p:cTn>
                                        <p:tgtEl>
                                          <p:spTgt spid="4100"/>
                                        </p:tgtEl>
                                        <p:attrNameLst>
                                          <p:attrName>ppt_y</p:attrName>
                                        </p:attrNameLst>
                                      </p:cBhvr>
                                    </p:anim>
                                  </p:childTnLst>
                                </p:cTn>
                              </p:par>
                            </p:childTnLst>
                          </p:cTn>
                        </p:par>
                        <p:par>
                          <p:cTn id="34" fill="hold">
                            <p:stCondLst>
                              <p:cond delay="5220"/>
                            </p:stCondLst>
                            <p:childTnLst>
                              <p:par>
                                <p:cTn id="35" presetID="16" presetClass="entr" presetSubtype="26" fill="hold" nodeType="afterEffect">
                                  <p:stCondLst>
                                    <p:cond delay="0"/>
                                  </p:stCondLst>
                                  <p:childTnLst>
                                    <p:set>
                                      <p:cBhvr>
                                        <p:cTn id="36" dur="1" fill="hold">
                                          <p:stCondLst>
                                            <p:cond delay="0"/>
                                          </p:stCondLst>
                                        </p:cTn>
                                        <p:tgtEl>
                                          <p:spTgt spid="4102"/>
                                        </p:tgtEl>
                                        <p:attrNameLst>
                                          <p:attrName>style.visibility</p:attrName>
                                        </p:attrNameLst>
                                      </p:cBhvr>
                                      <p:to>
                                        <p:strVal val="visible"/>
                                      </p:to>
                                    </p:set>
                                    <p:animEffect transition="in" filter="barn(inHorizontal)">
                                      <p:cBhvr>
                                        <p:cTn id="37" dur="500"/>
                                        <p:tgtEl>
                                          <p:spTgt spid="4102"/>
                                        </p:tgtEl>
                                      </p:cBhvr>
                                    </p:animEffect>
                                  </p:childTnLst>
                                </p:cTn>
                              </p:par>
                            </p:childTnLst>
                          </p:cTn>
                        </p:par>
                        <p:par>
                          <p:cTn id="38" fill="hold">
                            <p:stCondLst>
                              <p:cond delay="5720"/>
                            </p:stCondLst>
                            <p:childTnLst>
                              <p:par>
                                <p:cTn id="39" presetID="48" presetClass="entr" presetSubtype="0" accel="50000" fill="hold" nodeType="afterEffect">
                                  <p:stCondLst>
                                    <p:cond delay="0"/>
                                  </p:stCondLst>
                                  <p:childTnLst>
                                    <p:set>
                                      <p:cBhvr>
                                        <p:cTn id="40" dur="1" fill="hold">
                                          <p:stCondLst>
                                            <p:cond delay="0"/>
                                          </p:stCondLst>
                                        </p:cTn>
                                        <p:tgtEl>
                                          <p:spTgt spid="4099"/>
                                        </p:tgtEl>
                                        <p:attrNameLst>
                                          <p:attrName>style.visibility</p:attrName>
                                        </p:attrNameLst>
                                      </p:cBhvr>
                                      <p:to>
                                        <p:strVal val="visible"/>
                                      </p:to>
                                    </p:set>
                                    <p:anim calcmode="lin" valueType="num">
                                      <p:cBhvr>
                                        <p:cTn id="41" dur="1000" fill="hold"/>
                                        <p:tgtEl>
                                          <p:spTgt spid="409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2" dur="1000" fill="hold"/>
                                        <p:tgtEl>
                                          <p:spTgt spid="4099"/>
                                        </p:tgtEl>
                                        <p:attrNameLst>
                                          <p:attrName>ppt_x</p:attrName>
                                        </p:attrNameLst>
                                      </p:cBhvr>
                                      <p:tavLst>
                                        <p:tav tm="0">
                                          <p:val>
                                            <p:fltVal val="-1"/>
                                          </p:val>
                                        </p:tav>
                                        <p:tav tm="50000">
                                          <p:val>
                                            <p:fltVal val="0.95"/>
                                          </p:val>
                                        </p:tav>
                                        <p:tav tm="100000">
                                          <p:val>
                                            <p:strVal val="#ppt_x"/>
                                          </p:val>
                                        </p:tav>
                                      </p:tavLst>
                                    </p:anim>
                                    <p:anim calcmode="lin" valueType="num">
                                      <p:cBhvr>
                                        <p:cTn id="43" dur="1000" fill="hold"/>
                                        <p:tgtEl>
                                          <p:spTgt spid="4099"/>
                                        </p:tgtEl>
                                        <p:attrNameLst>
                                          <p:attrName>ppt_y</p:attrName>
                                        </p:attrNameLst>
                                      </p:cBhvr>
                                      <p:tavLst>
                                        <p:tav tm="0">
                                          <p:val>
                                            <p:strVal val="#ppt_y"/>
                                          </p:val>
                                        </p:tav>
                                        <p:tav tm="100000">
                                          <p:val>
                                            <p:strVal val="#ppt_y"/>
                                          </p:val>
                                        </p:tav>
                                      </p:tavLst>
                                    </p:anim>
                                    <p:animEffect transition="in" filter="fade">
                                      <p:cBhvr>
                                        <p:cTn id="44"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3203848" y="620688"/>
            <a:ext cx="2890664" cy="938368"/>
          </a:xfrm>
        </p:spPr>
        <p:txBody>
          <a:bodyPr/>
          <a:lstStyle/>
          <a:p>
            <a:r>
              <a:rPr lang="it-IT" dirty="0" smtClean="0">
                <a:solidFill>
                  <a:srgbClr val="FF0000"/>
                </a:solidFill>
              </a:rPr>
              <a:t>Altre foto</a:t>
            </a:r>
            <a:endParaRPr lang="it-IT" dirty="0">
              <a:solidFill>
                <a:srgbClr val="FF0000"/>
              </a:solidFill>
            </a:endParaRPr>
          </a:p>
        </p:txBody>
      </p:sp>
      <p:pic>
        <p:nvPicPr>
          <p:cNvPr id="4" name="Picture 9" descr="C:\Users\p635697\Desktop\2014-04-26 17.01.29 (1).jpg"/>
          <p:cNvPicPr>
            <a:picLocks noGrp="1" noChangeAspect="1" noChangeArrowheads="1"/>
          </p:cNvPicPr>
          <p:nvPr>
            <p:ph idx="1"/>
          </p:nvPr>
        </p:nvPicPr>
        <p:blipFill>
          <a:blip r:embed="rId2" cstate="print"/>
          <a:srcRect/>
          <a:stretch>
            <a:fillRect/>
          </a:stretch>
        </p:blipFill>
        <p:spPr bwMode="auto">
          <a:xfrm>
            <a:off x="5436096" y="1412776"/>
            <a:ext cx="3360374" cy="2520280"/>
          </a:xfrm>
          <a:prstGeom prst="rect">
            <a:avLst/>
          </a:prstGeom>
          <a:noFill/>
        </p:spPr>
      </p:pic>
      <p:pic>
        <p:nvPicPr>
          <p:cNvPr id="5" name="Picture 11" descr="C:\Users\p635697\Desktop\2014-04-26 16.59.11.jpg"/>
          <p:cNvPicPr>
            <a:picLocks noChangeAspect="1" noChangeArrowheads="1"/>
          </p:cNvPicPr>
          <p:nvPr/>
        </p:nvPicPr>
        <p:blipFill>
          <a:blip r:embed="rId3" cstate="print"/>
          <a:srcRect/>
          <a:stretch>
            <a:fillRect/>
          </a:stretch>
        </p:blipFill>
        <p:spPr bwMode="auto">
          <a:xfrm>
            <a:off x="6804248" y="4941168"/>
            <a:ext cx="2016224" cy="1512168"/>
          </a:xfrm>
          <a:prstGeom prst="rect">
            <a:avLst/>
          </a:prstGeom>
          <a:noFill/>
        </p:spPr>
      </p:pic>
      <p:pic>
        <p:nvPicPr>
          <p:cNvPr id="6" name="Picture 7" descr="C:\Users\p635697\Desktop\2014-04-26 17.02.07.jpg"/>
          <p:cNvPicPr>
            <a:picLocks noChangeAspect="1" noChangeArrowheads="1"/>
          </p:cNvPicPr>
          <p:nvPr/>
        </p:nvPicPr>
        <p:blipFill>
          <a:blip r:embed="rId4" cstate="print"/>
          <a:srcRect/>
          <a:stretch>
            <a:fillRect/>
          </a:stretch>
        </p:blipFill>
        <p:spPr bwMode="auto">
          <a:xfrm>
            <a:off x="3275856" y="2492896"/>
            <a:ext cx="2016224" cy="1512168"/>
          </a:xfrm>
          <a:prstGeom prst="rect">
            <a:avLst/>
          </a:prstGeom>
          <a:noFill/>
        </p:spPr>
      </p:pic>
      <p:sp>
        <p:nvSpPr>
          <p:cNvPr id="3074" name="AutoShape 2" descr="data:image/jpeg;base64,/9j/4AAQSkZJRgABAQAAAQABAAD/2wCEAAkGBxQSEhQUExQVFRUXGBwZFxgYFhcdGBoXGBgZHBgWGhwYHSggGBolHBwXITEhJSkrLi4uGB8zODMsNygtLisBCgoKDg0OGxAQGiwkHSYwLCwsLCwsLCwsLCwsLCwsLCwsLCwsLCwsLCwsLCwsLCwsLCwsLCwsLCwsLCwsLCwsLP/AABEIALcBEwMBIgACEQEDEQH/xAAbAAADAQEBAQEAAAAAAAAAAAADBAUCAAEGB//EADoQAAEDAgMFBwMDAwQDAQEAAAEAAhEDIQQSMQVBUWGBEyJxkaGx8DLB0UJS4QYj8RRigpIzctKyFf/EABkBAAMBAQEAAAAAAAAAAAAAAAABAgMEBf/EACURAAICAgIBBAMBAQAAAAAAAAABAhEhMRJBAwQiMlETcYFhQv/aAAwDAQACEQMRAD8A/KnCPL3WabVtx+3svWgLBmsVgPTeRqJ+c0zTc06t9PwgUWmwCo06AG6Ss2kbJvQJtNv6XOHgfzCIKJ/cD4t+4CZbSBkcNVpuFB0+34UfpmlrtC9NhGmToSPumWdr/v8A+NQorcPH8E/lGZhvhj7hJ8ivZ9Amuq8Kv/f+Fsiqf3nxqH8I7MOeA9P/AIRm4V3+30/+UvcCUSYaJJ+lvV5/KYo4R3CmPAT7yqODwxLrugTEidOK0cOZMun54oyPH0Kvo5bFxJ4CAPIfhCaxrdG38Pz+E6MMBz9PZGq4fI1robBIBvBAJsdI470mvsfKhDsnnl4397ei8GHJPeJcqIpGJPuPXgjYbDZszjoNfE7kJpaHli4wBa3NAHz1W8L9bSNZHuqT8N2jRDoaOfe5wBrvSWEpkVIPH2/hFurZmpK6B4vAOa5zQf7czroDp492CrDaQ7KKjGybhsmMo/UbSEzQotcWudcBpkcXNIF+hb5IGMw9V9UmQKQAniXagHlJ9E4cnkmcoql2T9s0A0UzlAzRoIsRoeY471FxrO6eQV7bmKkigG/pa4unS5iBxspr23tExMHS3FaHK8ywJYHaDabQDI7153GDERqDAR8fRFVxa0EEOHaEGxaWyHDmAFKe2e0BObvTPONfDd1VzAUYbJBzloBMmABMEwLa+iOHaOj8qymL0MDIc9xsRAA3MFmnlxSG0qDXMeTeowi8mfA+Iv1X1lKG0w0QcwMnxEb1Br0TE7qgB/5NsR4wGqzGLt0fMU2HU+XBP0DogYluSZWMO/fuUs1SLYcTHy6oYXDRc6nfw4pXZ5BaHI+JxobDdTI6DefFSgnLpBMUwFs8D520QyywJ1Rjc30gfj2WHmQQFRkTMdTBa8xMEEDjOv3Xzb2ySN8r66uRAB0Mjzt9vVfJVmEOIi4sellrEzkDfhnTouTNMuAgNJHH4VyrkHB/RIeNPBEpNkp3FU8jO/Ek2jVL022KhmsNDWzWS48h7qxTpSDcDx/ClbJv1KqmqHOytOhifD6vG6h7o0XxsO+oadGGnNJk7jmJkiN4ss4UWQzRqOhuUkDSPS6dwWAIEOlpOjXRm5kN1KhqjRVWQVFwc4RzGm8Klg6TS6CfLj5Ef4K9wODaHOMggDfuJTuGDXt0ESd2sGFhPyJYNYxsm0iHOyjd032PlCZNGPJEpUgTGhzETBgncJm1k7gWhpJO6I671ovimiHLi2mLYGg4ZXFpy31/le418u03wIAAsL6G6qbWgMa643nyJUarUIho+k6TfjJnxhTWbJ53gYwmCLwT+kRJ334cTCDimCbSYMMBPIXPQqvsus00y06G6RxuP7NghoaDMktlx4QeP44K2rwO3ZEeXMqTJLSYvx3kdQVZpOs1nF5PQGftCidpnLBGjhA6gX81bpuykF1MuEkcI+o24lT5FlI1hJQTkxmjXysDTFi4NdEyBGsX3jkYRsFhhVrkuIkNMwCLxY3GtwVvOGxkDhvByOOsTujcOI5oGzXj/URJHdIJOpcR8ATX0crknLkhvEg023IkOETMSQb23Ru3wt0nRmaSXS4iTvOh9tFvHYEOokTBMnOZnuC5PHhfgl6LgGMJvYGd5O8lXFVgmb5ZIu0xlrOJ3gQpdSp/cDidOHDh43Tv9QOPaDd3fuVEPzmnWQXFZrIelaq/uT+oSYEbhz/hXNn4nvuBE6DwkXPj+F85jXkVGvZJzN3m3gL2VTZBEyTc3HjvCtZRHkxKxqo4isQbg39/uln1JaABOUmOAmbnjYW6p3aMCHiZgjL+qeUa3hTsTX7NmUCXm5AvB5+qbftFCLcsE/aDmgd++6+s9FvY+yO0h7xDJ+ne6N3Jbo7MI/u19R+n7JjA7SyB0AxIcOXwQs+rNpOnVFHF7PIl7BaNJE8j5Kb2F5Iv+PgVDAbULyZJ5gmZHJL7bOSC2wnzG75yQtmbCMmDxQXu8vkryhUlo5ojWSAdyYgTsNmaRvF/K49VC240Cpm4gHrv9ZX0dN8HxXzm3DccAZ/4lXAlk84zwXJR7Lmy5XwQfln9hdpVcxBOu7gAl3uhqNjHAQ2L8OAQXNzOYziQPyp7KjiJZwoDWNG8NExEy7X3TVWmHtEODQPpAuesWk81llGXOHRWnUGU6OYgQAN3w3PmsJfZ2+JpKiVgsTUpfSdTLZ1NiCZXlfE1KhBJJOk8brdVxcC86mA0cJ0H36IxZGUcCfQQFnyZ0S8Ud0XcFFhMAgX4u1IVXYey2mm1xLgDutFtTJ3JLY9AQ0kZhEkeM36QqWAxjXUoZYlxGWLDfmJP6QLx0VPxx5Uzh/K+Fpk6sSxzssZS6wI10GY/Nybw2Fmm473XPlZLYp2Z7Q3SYHMDeeplWKcacCD009wVp5MJIxhltsn1sWWNFKo3MCImxkaQQdDuS7sTRqMcGtIc0CDEdLfLJzb9IgsPM+WU/geYUXA0fqO4/ZYyOnwxzJvrQxhMPmYRH+1sWdJItO9sCeiT2zgTlJGlNokmZcS4iT5HoAquDltRkEd6Y8QSm/6hDGsqNzd4hnsYJ6ythN5PlcJSvcfSTfj9OX0PovrHuaabSLS8QPF2V3uSvm3PzZYGUusegJCv7JpmSR0HOHD7rOe0VJcoss7PphjMpGhMdLFfO41vZ4rONNY43Crlk1AToeh5Hr7g8VP2+B2ojc33Qc8NlHaOJ7jQbdpaOWrvS3i5RsRi3MeWgBzIkA7rGYI8CjVpfkcT+0DkB97pTaWIaw8TAt5+VisXNueDrhCKjUiRtPEF9SHADLuEnW6mYoRCq7QfTccwzPdESLNn3KlUJe8zoF0Rbq2Yy43UT00wC0ReDYcTHlonKNYMZeBY7+aQr4vvhtNuZ3BvPiiu2a5oz4g7rMGgtYFXGVGcocv0L9s51QvbppmOgG+J91dw/Z0JcR3piXXJN7jloo+EqgtMm1x5he1CBBc4mBAE7t2ugUt22mWlSTjoZxNd9Z0mzdwCSrYmCabRpZ33RKdeBnJM/oHCf1FCwtEDNO8zzurjG3nRlOfFe3b7GtmnI4HnfwX0+Nwra1PK4xE3GvT5uXyrWr6HZdYuhpv3dfC0QnJdmUX0R8GyLa5XEeR9FQpmB80UuvV7LF1LQHE+t5+cU9m0Qxi+IqnUn4UttbD9oDyYI9fsiv1vdDeZc3dLfb/KaEz5hzOXouWsYwh7gNJXLUgQogBN4ATWB/aCfnolW1OLSj4WsA636rLM3PpcJUi4CPj8d2oFICGi7um6dwGspDDVi0zFkKviR+gQCeMyeZ3x5eKwatnXBpJNjFSrMBu76fu48P4ATGzjLWjiTfjJ/EeqVy5eE5SepsFQwLYLABpfl8lDSishKblo+swgIiIs2CNLXvwSYeaYMRBOg08L69LeK9p4pxgQ0c4k38bcNy57ASTqQDc6z83KJ+oitZZn4/TSbqTpGtk081Uk7mt6TJhVMdqwjX/B+6T2YzvVIPADp/hNYh0NaToBfqAjk2k2T5lFSaiT9rYh7pmCQQBwuUCmIgdFuuSQ/p6XSIa8vbP0hwO68HQSirDwyaX9Kj9KL40nzk/lKYoucT/uc0u55c0Dwv6JzBPDmdm4hoJdBcQIIJuLz58d68NRgADe8Z5XjW+i1jq2KcnfGKyS6hAcCNM+vItKu7OPdtaHWPC2qgVqhc76Mpa6eZE8uqdwtaDDiQzWJiYiAs/Irqjbxy7ZWrY8TlcA0gzInrEXvvCmbXrxULj+oW6WSXaF2a05iSY0E7vJMjCvdBI3WLjuRRm0k7QF+Ld3cxIYNQLEgbpStdud5LBlbr4neqdPBjfc8Ed9PKLDmRaY4oS+gcyVSw7nWaJI9JQNp7IeGuc45WgSWjVxmL7xusvqdnCKYJIbIzGNYOl+McF8/tnHB80wQ1gN79bneU7rYlctCOyGilNRxyt/QwAS7nxjVCx9c1Tmd3W7hv6rDTTcT/dDSIEuaZ8LlAbTYXQHk8yLePJO83oapKt/07JeALTf5uTlDZcjPVtTHm7gB4p2g1luzaXQRmtuIEz1kzyTm3WwxnL8QEoSd0R5Mr9EIUg98wBOg3NG7xTOK2eGszNNx86IWAu4zxHHhyTuKplwN/q6nhotJSp0jOEOSvsj0zKrbLrw9h4Ojo6yhvbldlJTFKrAPK46LSStGenTGP6oZFfON49WmPaETNAaPBH/AKgLXBj+vmAfsptF8gHkp6KDVBqhumPA+6JK0xokcCgCNVdc6a8F4nq2zJcSMvUXXLS0Rk+SaiUjL2DnPkiNRaAups15FWpl7IuJBJ+kdf8ACzgwDllkgaXOvFCZTuJ3/glN0KYPHTj4R85LNo1U1YapQBuJvrJEAeNvZHbUg8xxMQup0Rpfz5SjU6QibqDTnEZwOIe54EiI4fL/AMph+JdmI0OhsNNbXU5lNubUi8btYlNUmxI/HCbqH41d0UvL/oapig0wDB1mTN0apjw+zpAMA98mxPrZYbQL2kgXsGl0XzRB9UDCYN5qDPGUa6X10gaTCdEOSbKe0QyczHtgi7Zvblv6oFAmZN+ATDsNF2wb346H+EJuaSC4C/paw9UByVmaxMOHEzdLOeSGMGUBptlMutOkeKYw+G/dy1uZGuun8LzF4rsIAgzPAamTPmhIT8lnjKTiYgzrLrdd5/wijC372kagb+F9FKq7Xc54ALWknXXWBzWqjTfO9xI3TFxqq41shSbwio7F06cyRG6LnrCHQ2mahysBjdPvHBRqoYW6ZXbzN+V9yJsTCljnPmZBEdRdOlRObPoqr4EDzXjq39t0/paUE1eHRL1QSHSbQkgHu2nCjLewGtxe/hvXxg1JJuZK+owL5wsDc648/wAhfOOpAn7q4d2R5OieKTi87p0TzKJpm+9M4Ki17nl1w2IGkk+HIeq92kRYA3DRPiqU7dBKCSso7AqAZmga3J+yY2tVGWPC6j7GcWugXJFz4J/aIlkcpUNVIpO4k3C3fr4+G9PVToB8uldmwM5PD57IlfFyREXCJl+nVvAhtKlcFLtqGfRGxleRyEpcuk2+FOEsUV6rxO+RbrNz4RrhqyxG+GGD6KfghLTG72VT+n3hwrUzoTMcntgx1aouDlrnNJ4jyP8AlWtHOUHGGoBqIrtFhiACdr8lcsNqBeoA+PaVhtQzYlZBhe02wM07yFSJY4zEPECSUy3HvGpOvBseyBgKkZjvsAmGubkJO/zSdFU6sZbtB2rnCPAf5VvCuMmbNHva6+VyBxaJ3iRyJC+oqYsGmNVEkuikxkVm8Bx/lT8VtN3aOaB3RyHqvaNSdeW5TcWQS7qfI/hTRSy0i1T2o4nX0at1cc8g98zysVDw1YGOScx1djANXHwsm6CnkO6scsF7ud7+6p/06wNDn2cbgHpu5r5WpipuBEiAPcr6XYQihzJPmbJMdYtj1LS51Xz/APVVaCwa3cb9Fda5QP6hI7RmbTKT6x9kR2KrwSsHVioxxBIDgT5gq/jsQ5xl0AEcLk6AqHTxMHu9LenNPVySxr33l3+ESd9Gv4kqqVjWHw8uaNJvM7gJkjw3KlmDBlGpuSpWHrwc7rC4F9BCHhcXnqk3jLA87nzlKm1kiTSeC7TfboiUxJjiCEp2l17Tr96yESe4Uxh6g3tqNkciQFCzm0bvtvVTCVZp4njLXf8AV8qJVdBPJXFGcxvB4uWObHfc8wfGBAXmMZkOUXiJI4qfh8YGbiTPw8kzVxVmgDUiTv1T40y27jRQ2ccrHv5gen8p3Ev7o3zqlsN/4XCLFwuiVKZJAOgG9ZyeQgsC1J4bPMIVCjkBuCd0bgsObMz8/hLurwSBoPuAqmuy/Tu3xDvALHTrqPulcP8At5IrnjIY+cVlsiCNT7i49LKFg7JLlaZR2DUArt4PaW+XeHs5C2nSyYh3A38xP5SmFrZajHcHg9CYPoSq39SN7zHD9sdR/lbI8yqwD+6BK2HAgLNQoAFPJcsyeXkuTA+TVLE4QU2sGu8nmdeiTcyCttxjiIJvIF+CoK7GHFsEAHSwHHxW28DFt6DiKoBhulpgWzD+F1Ko0se4kZhZonzsps0UbWxjCthwJ4qtiXwAG81Fw1Wwm+istFgZ3e6TIPKdQ2J3KZRq97lO/hvVN7u44xuPsVB0dvhHQ1d4H8NiYqzAbeY8E9tDEZ25haLDne6h1qonMNyYrYnMAN24c96ykn0dEfdlhsO+XE8NB7KzhsX9FNo0knx/xPmoNNwABuCncJXhxPEWPRUs4I8n2tH1WCI3qF/U9Ydo0CLN+5RqWIJCj7ef/cmf0j3KcVkyk8AqWut3GB1srGJxYAaxzYIEeWigYJxcSBeB5Jw4pzoa6IHmeCbVMvlcUkOPcC0Am/CEps55FUidAfSEjicUZgGByK3sV39wDkqSwZt5PqGmRdaov7wSz6mq9pfUDzWZR7gagP8AqRH1U3nyUrFnvO6q/QYO0mLua8H/AKlfPYo+ZaDPOAqWyZCDGkk7yE476Wzx3crpNzsrhz90d9QZZ+aqmNFqjXPZloE3le4uoXODhMFsjhbX2SeFxURPGZ5HUJyt9DhvaZEcHaEcplYtZKi8YF641A4BIVTDj09k7SbIbmta/S4QKglxIVz0V6X5/wAMNdFON5lM0b0xy97oUS3qmqYkHgRZQzrTbBtbMgAfTr4qntt80ab98j1bP2U/BU5GY+AVGrSzYRzd7fOWm3ori9HD5F7mTKVawPzxQqmJMTbXTkt4OoGi4JtH8+SBVIOgk8x9ldGYJ+0oJsuTLaDv2tPNcqEQnmSfBe4KlBc7y8Ssh1yqOyWB0k7igvo3iMIAxreY/n7qZjMPDjAgRZXsQ2Y5GfJTazZckNPIvhmmwG8q72ZiPlgp2Hb3uqqNqXlJiu3YLGNimfL1UN7oV/GPJYQpTcOTqEmrRUHUhMCWn5dc1p14JypT0CHXpQihpunWwLKusqns8924kQT4TCj1AfRVsHHd5D2H8pJdjm6SiVaRsFF24/8Auf8AEe5VhtSyibZPftvaPcpx2Zy0a2RVgOJ1golB/deYvI8tD7k9EhhjDSd8E+Wg812Arw4zvaQm+2WqwgeJMOhH2K/+81LYmZK3s98VmeKv/kyez6ydVl03XjdLL2q+yxLGcBUmtSB/3f8A5Kk4ynlaRvDb9B/CewD/AO5SdvDojkR/KX2lSMu6z5p9i6Ij7wiup2gXHsvCzvC6axIhqbdGkYWApUzA4QquBqyIOoGU/wDqdPIpGi4ZdLzbqtsqZSSDpHXj90pKyIqmFY46R16oJtKO2vMl2pKBUfqk7NfEkpYN0Xd0zZaw9SWxwPoQlmkmcqLQ38xPUKGdMWihhf8AxxCpbIIPasOhg+IIg+GiSwrrQPkreDs+29seRlWtHDL5smhsOcy8hxEeFkXB4HN3jYbgnKlD++4neZ8wEcjcFqjNmOyC5e5junzXKhHxLWd2eKpbJdDT4qfqYT+HhjYSZV4D1atipwqGVvEVroWG+pAIo4YaJtgHFKtqwF62spYB8Q6wQA+xXmIraJZ1UnwR0NbDF11sNzIB1Rqbo1KGhKXuM4mgDonsKwARGnz7JRlXMbDkm6P0yjop7GqIEqVtijNThYBU6Lkrjj354whbJZLGC7pvqh4fAw9pmysOA0tzWxRFiOKeATdpkrE7PJdPyyxSwOVwJJsrr4t6rFVgiBqkmOSvIxhsMC2SSEDHQwWObh+UyHGAg1sPmOuikZL2c9zqtMkn6x7qptkkB/ifUrxuCgAjUGR0NlnbbXOLgN7hfyQ1kESaJvf28lusZELVPDOaIib7ltmFdJt8hT2dMcRE3iXRx0CoOohoE9Em2nD5/aZI6qsWS7KNCJndZXK8I5k8tgGP5JTEAybG6onD5YiOcLZw4Im86aeqguMqdimAZkqCdDIPDRH7JucgfLL2iw5hPjfwTdKhmqAkQI14p0Lm75AcPScBpu9kagCHMMiJ9CITwo87IVRtjb4E1EiU+Ts3iB3wY0GvFaIkTovTUkTEz+NUqAWze3yycXgTQLNH6lyIaQ4LlVio+NpGOJRe3B370AFaY89EwB1XybXXjA8ngtuI4eqPTq6SAQiwGGtgDkF5n5oYfxQ2vSANWNx4LAC9aEdrOfqgZhpJ0WAwuMJhrWxqPNbZlGhCQ8HoJbAjrCIMRCy5w4oYbwhICjRf6oGJImTHwLwVoHNYZVuSeiaEzNA3Tz7QBEeKUbVA4rf+pH7UWFG2PiZ9kLtjNlr/AFPJY7QngkUxk1TCIypxSrXkI9EEt1SYIJ20g+SoPp5iJ4D2UkUibnyVPFPLRIjQa/whA8GxgwdFs4VJtrOawukG+6Y91w2hI0dYcExNs8r7Ma4mTHghurCezYMzgD4AgWB6ws47GODJiCdOModDK1ppgZnfquRnj6gCOF7ck2ETTHVgGksYTHfAiQeh4Qt0cQP0kh0/SdPnRKbOxwIeWNaxrLHWS46Ak3jf0TNUOcztIh7b/wDsBvPWfJFDbyUadZru9EEajgRuRDXBNryLKU547r2nhI5c/AynajwLBNKyHgLWqu1sB7pV2LaTBO+6ZdD28/ukKTQzLmZrq7nzRTC0N03yyRuCCHktvuRMKYBEWB91Kq1iHPBNtyQx7tzxC5Sc43lcgCE1y2UBpRASqEa1RBKEwIqQzRC01vJYRWNgXSAIxoCIsMHKVo+CBmmokoIctZkAEstByFC051kAbcVwQi4IjEhmpWyFlpjgua6dAgVGXOK00nivd917mPBFjo3MBFwr7e/BBa0nVayHkpY0HL9Y90xjXOJaAW3bv8f5SrKMDdfVUn07Md+0REC8x+E47FLRNpkgQXW4LMxvKouw+a8HjEeGiG7Z5LpOk8lZmKVGTki4a6bnlMc96HVxDc9zkfq10SCIBE8DCLj8KGFjnycrpbG6bXnUJevh2tLS8A5QA0DeYv8A8dEi0etr0h2gkxnDgGjWxtJ8VrC7QNRpeJHfaItZpBbHheUPth2jmtDc5Y05cvdzQJHUSmMGxrpAGQkXaNDcHM3rqOBQMNg+/wBpT7I08ri0Hc8fu+cV7TbIaSbwJ8Rr6rzBYhznvJJIzd0cp9FvB9oWg5HEboB3knqndEtDLRddUbO70TNKkY+l3OxlYqaWafIp2TQtSpDj4apDGjvTx906ag0NjwSmOIAnfMj7qWUhPsT8IXJgYoc1ydBZ883Cu4D0RRgnfCuXKqJsIzAO4eqL/wDzn8ly5HELMnBvbq0eYQQFy5QykwjURoHH0K5cnQBRQnQob2QYXLkgOYFpcuRQ7OAPJFaVy5FBZ6V6uXJAaFTktl68XJ0MIx4N0YOESuXKWAbC94gRJJsE69wYcrwcw3AkjiuXKkSzLsU0bl6MdJsFy5MRjauGe5nfaAPEdFGw5zw12rLHmB8heLkDQGuWdpmLj2l7hukXOvCyaxL2sbn1c4WgWk6u5W91y5BTGtlUhDG/qeb8hEk+Xsvsi0CAAIXLlUTOR5mHBDe5cuVEiuKoseIcAV8vtrBdkRBlp0ndyXLlMlgqLyRTm5rly5SaH//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3076" name="AutoShape 4" descr="data:image/jpeg;base64,/9j/4AAQSkZJRgABAQAAAQABAAD/2wCEAAkGBxQSEhQUExQVFRUXGBwZFxgYFhcdGBoXGBgZHBgWGhwYHSggGBolHBwXITEhJSkrLi4uGB8zODMsNygtLisBCgoKDg0OGxAQGiwkHSYwLCwsLCwsLCwsLCwsLCwsLCwsLCwsLCwsLCwsLCwsLCwsLCwsLCwsLCwsLCwsLCwsLP/AABEIALcBEwMBIgACEQEDEQH/xAAbAAADAQEBAQEAAAAAAAAAAAADBAUCAAEGB//EADoQAAEDAgMFBwMDAwQDAQEAAAEAAhEDIQQSMQVBUWGBEyJxkaGx8DLB0UJS4QYj8RRigpIzctKyFf/EABkBAAMBAQEAAAAAAAAAAAAAAAABAgMEBf/EACURAAICAgIBBAMBAQAAAAAAAAABAhEhMRJBAwQiMlETcYFhQv/aAAwDAQACEQMRAD8A/KnCPL3WabVtx+3svWgLBmsVgPTeRqJ+c0zTc06t9PwgUWmwCo06AG6Ss2kbJvQJtNv6XOHgfzCIKJ/cD4t+4CZbSBkcNVpuFB0+34UfpmlrtC9NhGmToSPumWdr/v8A+NQorcPH8E/lGZhvhj7hJ8ivZ9Amuq8Kv/f+Fsiqf3nxqH8I7MOeA9P/AIRm4V3+30/+UvcCUSYaJJ+lvV5/KYo4R3CmPAT7yqODwxLrugTEidOK0cOZMun54oyPH0Kvo5bFxJ4CAPIfhCaxrdG38Pz+E6MMBz9PZGq4fI1robBIBvBAJsdI470mvsfKhDsnnl4397ei8GHJPeJcqIpGJPuPXgjYbDZszjoNfE7kJpaHli4wBa3NAHz1W8L9bSNZHuqT8N2jRDoaOfe5wBrvSWEpkVIPH2/hFurZmpK6B4vAOa5zQf7czroDp492CrDaQ7KKjGybhsmMo/UbSEzQotcWudcBpkcXNIF+hb5IGMw9V9UmQKQAniXagHlJ9E4cnkmcoql2T9s0A0UzlAzRoIsRoeY471FxrO6eQV7bmKkigG/pa4unS5iBxspr23tExMHS3FaHK8ywJYHaDabQDI7153GDERqDAR8fRFVxa0EEOHaEGxaWyHDmAFKe2e0BObvTPONfDd1VzAUYbJBzloBMmABMEwLa+iOHaOj8qymL0MDIc9xsRAA3MFmnlxSG0qDXMeTeowi8mfA+Iv1X1lKG0w0QcwMnxEb1Br0TE7qgB/5NsR4wGqzGLt0fMU2HU+XBP0DogYluSZWMO/fuUs1SLYcTHy6oYXDRc6nfw4pXZ5BaHI+JxobDdTI6DefFSgnLpBMUwFs8D520QyywJ1Rjc30gfj2WHmQQFRkTMdTBa8xMEEDjOv3Xzb2ySN8r66uRAB0Mjzt9vVfJVmEOIi4sellrEzkDfhnTouTNMuAgNJHH4VyrkHB/RIeNPBEpNkp3FU8jO/Ek2jVL022KhmsNDWzWS48h7qxTpSDcDx/ClbJv1KqmqHOytOhifD6vG6h7o0XxsO+oadGGnNJk7jmJkiN4ss4UWQzRqOhuUkDSPS6dwWAIEOlpOjXRm5kN1KhqjRVWQVFwc4RzGm8Klg6TS6CfLj5Ef4K9wODaHOMggDfuJTuGDXt0ESd2sGFhPyJYNYxsm0iHOyjd032PlCZNGPJEpUgTGhzETBgncJm1k7gWhpJO6I671ovimiHLi2mLYGg4ZXFpy31/le418u03wIAAsL6G6qbWgMa643nyJUarUIho+k6TfjJnxhTWbJ53gYwmCLwT+kRJ334cTCDimCbSYMMBPIXPQqvsus00y06G6RxuP7NghoaDMktlx4QeP44K2rwO3ZEeXMqTJLSYvx3kdQVZpOs1nF5PQGftCidpnLBGjhA6gX81bpuykF1MuEkcI+o24lT5FlI1hJQTkxmjXysDTFi4NdEyBGsX3jkYRsFhhVrkuIkNMwCLxY3GtwVvOGxkDhvByOOsTujcOI5oGzXj/URJHdIJOpcR8ATX0crknLkhvEg023IkOETMSQb23Ru3wt0nRmaSXS4iTvOh9tFvHYEOokTBMnOZnuC5PHhfgl6LgGMJvYGd5O8lXFVgmb5ZIu0xlrOJ3gQpdSp/cDidOHDh43Tv9QOPaDd3fuVEPzmnWQXFZrIelaq/uT+oSYEbhz/hXNn4nvuBE6DwkXPj+F85jXkVGvZJzN3m3gL2VTZBEyTc3HjvCtZRHkxKxqo4isQbg39/uln1JaABOUmOAmbnjYW6p3aMCHiZgjL+qeUa3hTsTX7NmUCXm5AvB5+qbftFCLcsE/aDmgd++6+s9FvY+yO0h7xDJ+ne6N3Jbo7MI/u19R+n7JjA7SyB0AxIcOXwQs+rNpOnVFHF7PIl7BaNJE8j5Kb2F5Iv+PgVDAbULyZJ5gmZHJL7bOSC2wnzG75yQtmbCMmDxQXu8vkryhUlo5ojWSAdyYgTsNmaRvF/K49VC240Cpm4gHrv9ZX0dN8HxXzm3DccAZ/4lXAlk84zwXJR7Lmy5XwQfln9hdpVcxBOu7gAl3uhqNjHAQ2L8OAQXNzOYziQPyp7KjiJZwoDWNG8NExEy7X3TVWmHtEODQPpAuesWk81llGXOHRWnUGU6OYgQAN3w3PmsJfZ2+JpKiVgsTUpfSdTLZ1NiCZXlfE1KhBJJOk8brdVxcC86mA0cJ0H36IxZGUcCfQQFnyZ0S8Ud0XcFFhMAgX4u1IVXYey2mm1xLgDutFtTJ3JLY9AQ0kZhEkeM36QqWAxjXUoZYlxGWLDfmJP6QLx0VPxx5Uzh/K+Fpk6sSxzssZS6wI10GY/Nybw2Fmm473XPlZLYp2Z7Q3SYHMDeeplWKcacCD009wVp5MJIxhltsn1sWWNFKo3MCImxkaQQdDuS7sTRqMcGtIc0CDEdLfLJzb9IgsPM+WU/geYUXA0fqO4/ZYyOnwxzJvrQxhMPmYRH+1sWdJItO9sCeiT2zgTlJGlNokmZcS4iT5HoAquDltRkEd6Y8QSm/6hDGsqNzd4hnsYJ6ythN5PlcJSvcfSTfj9OX0PovrHuaabSLS8QPF2V3uSvm3PzZYGUusegJCv7JpmSR0HOHD7rOe0VJcoss7PphjMpGhMdLFfO41vZ4rONNY43Crlk1AToeh5Hr7g8VP2+B2ojc33Qc8NlHaOJ7jQbdpaOWrvS3i5RsRi3MeWgBzIkA7rGYI8CjVpfkcT+0DkB97pTaWIaw8TAt5+VisXNueDrhCKjUiRtPEF9SHADLuEnW6mYoRCq7QfTccwzPdESLNn3KlUJe8zoF0Rbq2Yy43UT00wC0ReDYcTHlonKNYMZeBY7+aQr4vvhtNuZ3BvPiiu2a5oz4g7rMGgtYFXGVGcocv0L9s51QvbppmOgG+J91dw/Z0JcR3piXXJN7jloo+EqgtMm1x5he1CBBc4mBAE7t2ugUt22mWlSTjoZxNd9Z0mzdwCSrYmCabRpZ33RKdeBnJM/oHCf1FCwtEDNO8zzurjG3nRlOfFe3b7GtmnI4HnfwX0+Nwra1PK4xE3GvT5uXyrWr6HZdYuhpv3dfC0QnJdmUX0R8GyLa5XEeR9FQpmB80UuvV7LF1LQHE+t5+cU9m0Qxi+IqnUn4UttbD9oDyYI9fsiv1vdDeZc3dLfb/KaEz5hzOXouWsYwh7gNJXLUgQogBN4ATWB/aCfnolW1OLSj4WsA636rLM3PpcJUi4CPj8d2oFICGi7um6dwGspDDVi0zFkKviR+gQCeMyeZ3x5eKwatnXBpJNjFSrMBu76fu48P4ATGzjLWjiTfjJ/EeqVy5eE5SepsFQwLYLABpfl8lDSishKblo+swgIiIs2CNLXvwSYeaYMRBOg08L69LeK9p4pxgQ0c4k38bcNy57ASTqQDc6z83KJ+oitZZn4/TSbqTpGtk081Uk7mt6TJhVMdqwjX/B+6T2YzvVIPADp/hNYh0NaToBfqAjk2k2T5lFSaiT9rYh7pmCQQBwuUCmIgdFuuSQ/p6XSIa8vbP0hwO68HQSirDwyaX9Kj9KL40nzk/lKYoucT/uc0u55c0Dwv6JzBPDmdm4hoJdBcQIIJuLz58d68NRgADe8Z5XjW+i1jq2KcnfGKyS6hAcCNM+vItKu7OPdtaHWPC2qgVqhc76Mpa6eZE8uqdwtaDDiQzWJiYiAs/Irqjbxy7ZWrY8TlcA0gzInrEXvvCmbXrxULj+oW6WSXaF2a05iSY0E7vJMjCvdBI3WLjuRRm0k7QF+Ld3cxIYNQLEgbpStdud5LBlbr4neqdPBjfc8Ed9PKLDmRaY4oS+gcyVSw7nWaJI9JQNp7IeGuc45WgSWjVxmL7xusvqdnCKYJIbIzGNYOl+McF8/tnHB80wQ1gN79bneU7rYlctCOyGilNRxyt/QwAS7nxjVCx9c1Tmd3W7hv6rDTTcT/dDSIEuaZ8LlAbTYXQHk8yLePJO83oapKt/07JeALTf5uTlDZcjPVtTHm7gB4p2g1luzaXQRmtuIEz1kzyTm3WwxnL8QEoSd0R5Mr9EIUg98wBOg3NG7xTOK2eGszNNx86IWAu4zxHHhyTuKplwN/q6nhotJSp0jOEOSvsj0zKrbLrw9h4Ojo6yhvbldlJTFKrAPK46LSStGenTGP6oZFfON49WmPaETNAaPBH/AKgLXBj+vmAfsptF8gHkp6KDVBqhumPA+6JK0xokcCgCNVdc6a8F4nq2zJcSMvUXXLS0Rk+SaiUjL2DnPkiNRaAups15FWpl7IuJBJ+kdf8ACzgwDllkgaXOvFCZTuJ3/glN0KYPHTj4R85LNo1U1YapQBuJvrJEAeNvZHbUg8xxMQup0Rpfz5SjU6QibqDTnEZwOIe54EiI4fL/AMph+JdmI0OhsNNbXU5lNubUi8btYlNUmxI/HCbqH41d0UvL/oapig0wDB1mTN0apjw+zpAMA98mxPrZYbQL2kgXsGl0XzRB9UDCYN5qDPGUa6X10gaTCdEOSbKe0QyczHtgi7Zvblv6oFAmZN+ATDsNF2wb346H+EJuaSC4C/paw9UByVmaxMOHEzdLOeSGMGUBptlMutOkeKYw+G/dy1uZGuun8LzF4rsIAgzPAamTPmhIT8lnjKTiYgzrLrdd5/wijC372kagb+F9FKq7Xc54ALWknXXWBzWqjTfO9xI3TFxqq41shSbwio7F06cyRG6LnrCHQ2mahysBjdPvHBRqoYW6ZXbzN+V9yJsTCljnPmZBEdRdOlRObPoqr4EDzXjq39t0/paUE1eHRL1QSHSbQkgHu2nCjLewGtxe/hvXxg1JJuZK+owL5wsDc648/wAhfOOpAn7q4d2R5OieKTi87p0TzKJpm+9M4Ki17nl1w2IGkk+HIeq92kRYA3DRPiqU7dBKCSso7AqAZmga3J+yY2tVGWPC6j7GcWugXJFz4J/aIlkcpUNVIpO4k3C3fr4+G9PVToB8uldmwM5PD57IlfFyREXCJl+nVvAhtKlcFLtqGfRGxleRyEpcuk2+FOEsUV6rxO+RbrNz4RrhqyxG+GGD6KfghLTG72VT+n3hwrUzoTMcntgx1aouDlrnNJ4jyP8AlWtHOUHGGoBqIrtFhiACdr8lcsNqBeoA+PaVhtQzYlZBhe02wM07yFSJY4zEPECSUy3HvGpOvBseyBgKkZjvsAmGubkJO/zSdFU6sZbtB2rnCPAf5VvCuMmbNHva6+VyBxaJ3iRyJC+oqYsGmNVEkuikxkVm8Bx/lT8VtN3aOaB3RyHqvaNSdeW5TcWQS7qfI/hTRSy0i1T2o4nX0at1cc8g98zysVDw1YGOScx1djANXHwsm6CnkO6scsF7ud7+6p/06wNDn2cbgHpu5r5WpipuBEiAPcr6XYQihzJPmbJMdYtj1LS51Xz/APVVaCwa3cb9Fda5QP6hI7RmbTKT6x9kR2KrwSsHVioxxBIDgT5gq/jsQ5xl0AEcLk6AqHTxMHu9LenNPVySxr33l3+ESd9Gv4kqqVjWHw8uaNJvM7gJkjw3KlmDBlGpuSpWHrwc7rC4F9BCHhcXnqk3jLA87nzlKm1kiTSeC7TfboiUxJjiCEp2l17Tr96yESe4Uxh6g3tqNkciQFCzm0bvtvVTCVZp4njLXf8AV8qJVdBPJXFGcxvB4uWObHfc8wfGBAXmMZkOUXiJI4qfh8YGbiTPw8kzVxVmgDUiTv1T40y27jRQ2ccrHv5gen8p3Ev7o3zqlsN/4XCLFwuiVKZJAOgG9ZyeQgsC1J4bPMIVCjkBuCd0bgsObMz8/hLurwSBoPuAqmuy/Tu3xDvALHTrqPulcP8At5IrnjIY+cVlsiCNT7i49LKFg7JLlaZR2DUArt4PaW+XeHs5C2nSyYh3A38xP5SmFrZajHcHg9CYPoSq39SN7zHD9sdR/lbI8yqwD+6BK2HAgLNQoAFPJcsyeXkuTA+TVLE4QU2sGu8nmdeiTcyCttxjiIJvIF+CoK7GHFsEAHSwHHxW28DFt6DiKoBhulpgWzD+F1Ko0se4kZhZonzsps0UbWxjCthwJ4qtiXwAG81Fw1Wwm+istFgZ3e6TIPKdQ2J3KZRq97lO/hvVN7u44xuPsVB0dvhHQ1d4H8NiYqzAbeY8E9tDEZ25haLDne6h1qonMNyYrYnMAN24c96ykn0dEfdlhsO+XE8NB7KzhsX9FNo0knx/xPmoNNwABuCncJXhxPEWPRUs4I8n2tH1WCI3qF/U9Ydo0CLN+5RqWIJCj7ef/cmf0j3KcVkyk8AqWut3GB1srGJxYAaxzYIEeWigYJxcSBeB5Jw4pzoa6IHmeCbVMvlcUkOPcC0Am/CEps55FUidAfSEjicUZgGByK3sV39wDkqSwZt5PqGmRdaov7wSz6mq9pfUDzWZR7gagP8AqRH1U3nyUrFnvO6q/QYO0mLua8H/AKlfPYo+ZaDPOAqWyZCDGkk7yE476Wzx3crpNzsrhz90d9QZZ+aqmNFqjXPZloE3le4uoXODhMFsjhbX2SeFxURPGZ5HUJyt9DhvaZEcHaEcplYtZKi8YF641A4BIVTDj09k7SbIbmta/S4QKglxIVz0V6X5/wAMNdFON5lM0b0xy97oUS3qmqYkHgRZQzrTbBtbMgAfTr4qntt80ab98j1bP2U/BU5GY+AVGrSzYRzd7fOWm3ori9HD5F7mTKVawPzxQqmJMTbXTkt4OoGi4JtH8+SBVIOgk8x9ldGYJ+0oJsuTLaDv2tPNcqEQnmSfBe4KlBc7y8Ssh1yqOyWB0k7igvo3iMIAxreY/n7qZjMPDjAgRZXsQ2Y5GfJTazZckNPIvhmmwG8q72ZiPlgp2Hb3uqqNqXlJiu3YLGNimfL1UN7oV/GPJYQpTcOTqEmrRUHUhMCWn5dc1p14JypT0CHXpQihpunWwLKusqns8924kQT4TCj1AfRVsHHd5D2H8pJdjm6SiVaRsFF24/8Auf8AEe5VhtSyibZPftvaPcpx2Zy0a2RVgOJ1golB/deYvI8tD7k9EhhjDSd8E+Wg812Arw4zvaQm+2WqwgeJMOhH2K/+81LYmZK3s98VmeKv/kyez6ydVl03XjdLL2q+yxLGcBUmtSB/3f8A5Kk4ynlaRvDb9B/CewD/AO5SdvDojkR/KX2lSMu6z5p9i6Ij7wiup2gXHsvCzvC6axIhqbdGkYWApUzA4QquBqyIOoGU/wDqdPIpGi4ZdLzbqtsqZSSDpHXj90pKyIqmFY46R16oJtKO2vMl2pKBUfqk7NfEkpYN0Xd0zZaw9SWxwPoQlmkmcqLQ38xPUKGdMWihhf8AxxCpbIIPasOhg+IIg+GiSwrrQPkreDs+29seRlWtHDL5smhsOcy8hxEeFkXB4HN3jYbgnKlD++4neZ8wEcjcFqjNmOyC5e5junzXKhHxLWd2eKpbJdDT4qfqYT+HhjYSZV4D1atipwqGVvEVroWG+pAIo4YaJtgHFKtqwF62spYB8Q6wQA+xXmIraJZ1UnwR0NbDF11sNzIB1Rqbo1KGhKXuM4mgDonsKwARGnz7JRlXMbDkm6P0yjop7GqIEqVtijNThYBU6Lkrjj354whbJZLGC7pvqh4fAw9pmysOA0tzWxRFiOKeATdpkrE7PJdPyyxSwOVwJJsrr4t6rFVgiBqkmOSvIxhsMC2SSEDHQwWObh+UyHGAg1sPmOuikZL2c9zqtMkn6x7qptkkB/ifUrxuCgAjUGR0NlnbbXOLgN7hfyQ1kESaJvf28lusZELVPDOaIib7ltmFdJt8hT2dMcRE3iXRx0CoOohoE9Em2nD5/aZI6qsWS7KNCJndZXK8I5k8tgGP5JTEAybG6onD5YiOcLZw4Im86aeqguMqdimAZkqCdDIPDRH7JucgfLL2iw5hPjfwTdKhmqAkQI14p0Lm75AcPScBpu9kagCHMMiJ9CITwo87IVRtjb4E1EiU+Ts3iB3wY0GvFaIkTovTUkTEz+NUqAWze3yycXgTQLNH6lyIaQ4LlVio+NpGOJRe3B370AFaY89EwB1XybXXjA8ngtuI4eqPTq6SAQiwGGtgDkF5n5oYfxQ2vSANWNx4LAC9aEdrOfqgZhpJ0WAwuMJhrWxqPNbZlGhCQ8HoJbAjrCIMRCy5w4oYbwhICjRf6oGJImTHwLwVoHNYZVuSeiaEzNA3Tz7QBEeKUbVA4rf+pH7UWFG2PiZ9kLtjNlr/AFPJY7QngkUxk1TCIypxSrXkI9EEt1SYIJ20g+SoPp5iJ4D2UkUibnyVPFPLRIjQa/whA8GxgwdFs4VJtrOawukG+6Y91w2hI0dYcExNs8r7Ma4mTHghurCezYMzgD4AgWB6ws47GODJiCdOModDK1ppgZnfquRnj6gCOF7ck2ETTHVgGksYTHfAiQeh4Qt0cQP0kh0/SdPnRKbOxwIeWNaxrLHWS46Ak3jf0TNUOcztIh7b/wDsBvPWfJFDbyUadZru9EEajgRuRDXBNryLKU547r2nhI5c/AynajwLBNKyHgLWqu1sB7pV2LaTBO+6ZdD28/ukKTQzLmZrq7nzRTC0N03yyRuCCHktvuRMKYBEWB91Kq1iHPBNtyQx7tzxC5Sc43lcgCE1y2UBpRASqEa1RBKEwIqQzRC01vJYRWNgXSAIxoCIsMHKVo+CBmmokoIctZkAEstByFC051kAbcVwQi4IjEhmpWyFlpjgua6dAgVGXOK00nivd917mPBFjo3MBFwr7e/BBa0nVayHkpY0HL9Y90xjXOJaAW3bv8f5SrKMDdfVUn07Md+0REC8x+E47FLRNpkgQXW4LMxvKouw+a8HjEeGiG7Z5LpOk8lZmKVGTki4a6bnlMc96HVxDc9zkfq10SCIBE8DCLj8KGFjnycrpbG6bXnUJevh2tLS8A5QA0DeYv8A8dEi0etr0h2gkxnDgGjWxtJ8VrC7QNRpeJHfaItZpBbHheUPth2jmtDc5Y05cvdzQJHUSmMGxrpAGQkXaNDcHM3rqOBQMNg+/wBpT7I08ri0Hc8fu+cV7TbIaSbwJ8Rr6rzBYhznvJJIzd0cp9FvB9oWg5HEboB3knqndEtDLRddUbO70TNKkY+l3OxlYqaWafIp2TQtSpDj4apDGjvTx906ag0NjwSmOIAnfMj7qWUhPsT8IXJgYoc1ydBZ883Cu4D0RRgnfCuXKqJsIzAO4eqL/wDzn8ly5HELMnBvbq0eYQQFy5QykwjURoHH0K5cnQBRQnQob2QYXLkgOYFpcuRQ7OAPJFaVy5FBZ6V6uXJAaFTktl68XJ0MIx4N0YOESuXKWAbC94gRJJsE69wYcrwcw3AkjiuXKkSzLsU0bl6MdJsFy5MRjauGe5nfaAPEdFGw5zw12rLHmB8heLkDQGuWdpmLj2l7hukXOvCyaxL2sbn1c4WgWk6u5W91y5BTGtlUhDG/qeb8hEk+Xsvsi0CAAIXLlUTOR5mHBDe5cuVEiuKoseIcAV8vtrBdkRBlp0ndyXLlMlgqLyRTm5rly5SaH//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3078" name="AutoShape 6" descr="data:image/jpeg;base64,/9j/4AAQSkZJRgABAQAAAQABAAD/2wCEAAkGBxQSEhQUExQVFRUXGBwZFxgYFhcdGBoXGBgZHBgWGhwYHSggGBolHBwXITEhJSkrLi4uGB8zODMsNygtLisBCgoKDg0OGxAQGiwkHSYwLCwsLCwsLCwsLCwsLCwsLCwsLCwsLCwsLCwsLCwsLCwsLCwsLCwsLCwsLCwsLCwsLP/AABEIALcBEwMBIgACEQEDEQH/xAAbAAADAQEBAQEAAAAAAAAAAAADBAUCAAEGB//EADoQAAEDAgMFBwMDAwQDAQEAAAEAAhEDIQQSMQVBUWGBEyJxkaGx8DLB0UJS4QYj8RRigpIzctKyFf/EABkBAAMBAQEAAAAAAAAAAAAAAAABAgMEBf/EACURAAICAgIBBAMBAQAAAAAAAAABAhEhMRJBAwQiMlETcYFhQv/aAAwDAQACEQMRAD8A/KnCPL3WabVtx+3svWgLBmsVgPTeRqJ+c0zTc06t9PwgUWmwCo06AG6Ss2kbJvQJtNv6XOHgfzCIKJ/cD4t+4CZbSBkcNVpuFB0+34UfpmlrtC9NhGmToSPumWdr/v8A+NQorcPH8E/lGZhvhj7hJ8ivZ9Amuq8Kv/f+Fsiqf3nxqH8I7MOeA9P/AIRm4V3+30/+UvcCUSYaJJ+lvV5/KYo4R3CmPAT7yqODwxLrugTEidOK0cOZMun54oyPH0Kvo5bFxJ4CAPIfhCaxrdG38Pz+E6MMBz9PZGq4fI1robBIBvBAJsdI470mvsfKhDsnnl4397ei8GHJPeJcqIpGJPuPXgjYbDZszjoNfE7kJpaHli4wBa3NAHz1W8L9bSNZHuqT8N2jRDoaOfe5wBrvSWEpkVIPH2/hFurZmpK6B4vAOa5zQf7czroDp492CrDaQ7KKjGybhsmMo/UbSEzQotcWudcBpkcXNIF+hb5IGMw9V9UmQKQAniXagHlJ9E4cnkmcoql2T9s0A0UzlAzRoIsRoeY471FxrO6eQV7bmKkigG/pa4unS5iBxspr23tExMHS3FaHK8ywJYHaDabQDI7153GDERqDAR8fRFVxa0EEOHaEGxaWyHDmAFKe2e0BObvTPONfDd1VzAUYbJBzloBMmABMEwLa+iOHaOj8qymL0MDIc9xsRAA3MFmnlxSG0qDXMeTeowi8mfA+Iv1X1lKG0w0QcwMnxEb1Br0TE7qgB/5NsR4wGqzGLt0fMU2HU+XBP0DogYluSZWMO/fuUs1SLYcTHy6oYXDRc6nfw4pXZ5BaHI+JxobDdTI6DefFSgnLpBMUwFs8D520QyywJ1Rjc30gfj2WHmQQFRkTMdTBa8xMEEDjOv3Xzb2ySN8r66uRAB0Mjzt9vVfJVmEOIi4sellrEzkDfhnTouTNMuAgNJHH4VyrkHB/RIeNPBEpNkp3FU8jO/Ek2jVL022KhmsNDWzWS48h7qxTpSDcDx/ClbJv1KqmqHOytOhifD6vG6h7o0XxsO+oadGGnNJk7jmJkiN4ss4UWQzRqOhuUkDSPS6dwWAIEOlpOjXRm5kN1KhqjRVWQVFwc4RzGm8Klg6TS6CfLj5Ef4K9wODaHOMggDfuJTuGDXt0ESd2sGFhPyJYNYxsm0iHOyjd032PlCZNGPJEpUgTGhzETBgncJm1k7gWhpJO6I671ovimiHLi2mLYGg4ZXFpy31/le418u03wIAAsL6G6qbWgMa643nyJUarUIho+k6TfjJnxhTWbJ53gYwmCLwT+kRJ334cTCDimCbSYMMBPIXPQqvsus00y06G6RxuP7NghoaDMktlx4QeP44K2rwO3ZEeXMqTJLSYvx3kdQVZpOs1nF5PQGftCidpnLBGjhA6gX81bpuykF1MuEkcI+o24lT5FlI1hJQTkxmjXysDTFi4NdEyBGsX3jkYRsFhhVrkuIkNMwCLxY3GtwVvOGxkDhvByOOsTujcOI5oGzXj/URJHdIJOpcR8ATX0crknLkhvEg023IkOETMSQb23Ru3wt0nRmaSXS4iTvOh9tFvHYEOokTBMnOZnuC5PHhfgl6LgGMJvYGd5O8lXFVgmb5ZIu0xlrOJ3gQpdSp/cDidOHDh43Tv9QOPaDd3fuVEPzmnWQXFZrIelaq/uT+oSYEbhz/hXNn4nvuBE6DwkXPj+F85jXkVGvZJzN3m3gL2VTZBEyTc3HjvCtZRHkxKxqo4isQbg39/uln1JaABOUmOAmbnjYW6p3aMCHiZgjL+qeUa3hTsTX7NmUCXm5AvB5+qbftFCLcsE/aDmgd++6+s9FvY+yO0h7xDJ+ne6N3Jbo7MI/u19R+n7JjA7SyB0AxIcOXwQs+rNpOnVFHF7PIl7BaNJE8j5Kb2F5Iv+PgVDAbULyZJ5gmZHJL7bOSC2wnzG75yQtmbCMmDxQXu8vkryhUlo5ojWSAdyYgTsNmaRvF/K49VC240Cpm4gHrv9ZX0dN8HxXzm3DccAZ/4lXAlk84zwXJR7Lmy5XwQfln9hdpVcxBOu7gAl3uhqNjHAQ2L8OAQXNzOYziQPyp7KjiJZwoDWNG8NExEy7X3TVWmHtEODQPpAuesWk81llGXOHRWnUGU6OYgQAN3w3PmsJfZ2+JpKiVgsTUpfSdTLZ1NiCZXlfE1KhBJJOk8brdVxcC86mA0cJ0H36IxZGUcCfQQFnyZ0S8Ud0XcFFhMAgX4u1IVXYey2mm1xLgDutFtTJ3JLY9AQ0kZhEkeM36QqWAxjXUoZYlxGWLDfmJP6QLx0VPxx5Uzh/K+Fpk6sSxzssZS6wI10GY/Nybw2Fmm473XPlZLYp2Z7Q3SYHMDeeplWKcacCD009wVp5MJIxhltsn1sWWNFKo3MCImxkaQQdDuS7sTRqMcGtIc0CDEdLfLJzb9IgsPM+WU/geYUXA0fqO4/ZYyOnwxzJvrQxhMPmYRH+1sWdJItO9sCeiT2zgTlJGlNokmZcS4iT5HoAquDltRkEd6Y8QSm/6hDGsqNzd4hnsYJ6ythN5PlcJSvcfSTfj9OX0PovrHuaabSLS8QPF2V3uSvm3PzZYGUusegJCv7JpmSR0HOHD7rOe0VJcoss7PphjMpGhMdLFfO41vZ4rONNY43Crlk1AToeh5Hr7g8VP2+B2ojc33Qc8NlHaOJ7jQbdpaOWrvS3i5RsRi3MeWgBzIkA7rGYI8CjVpfkcT+0DkB97pTaWIaw8TAt5+VisXNueDrhCKjUiRtPEF9SHADLuEnW6mYoRCq7QfTccwzPdESLNn3KlUJe8zoF0Rbq2Yy43UT00wC0ReDYcTHlonKNYMZeBY7+aQr4vvhtNuZ3BvPiiu2a5oz4g7rMGgtYFXGVGcocv0L9s51QvbppmOgG+J91dw/Z0JcR3piXXJN7jloo+EqgtMm1x5he1CBBc4mBAE7t2ugUt22mWlSTjoZxNd9Z0mzdwCSrYmCabRpZ33RKdeBnJM/oHCf1FCwtEDNO8zzurjG3nRlOfFe3b7GtmnI4HnfwX0+Nwra1PK4xE3GvT5uXyrWr6HZdYuhpv3dfC0QnJdmUX0R8GyLa5XEeR9FQpmB80UuvV7LF1LQHE+t5+cU9m0Qxi+IqnUn4UttbD9oDyYI9fsiv1vdDeZc3dLfb/KaEz5hzOXouWsYwh7gNJXLUgQogBN4ATWB/aCfnolW1OLSj4WsA636rLM3PpcJUi4CPj8d2oFICGi7um6dwGspDDVi0zFkKviR+gQCeMyeZ3x5eKwatnXBpJNjFSrMBu76fu48P4ATGzjLWjiTfjJ/EeqVy5eE5SepsFQwLYLABpfl8lDSishKblo+swgIiIs2CNLXvwSYeaYMRBOg08L69LeK9p4pxgQ0c4k38bcNy57ASTqQDc6z83KJ+oitZZn4/TSbqTpGtk081Uk7mt6TJhVMdqwjX/B+6T2YzvVIPADp/hNYh0NaToBfqAjk2k2T5lFSaiT9rYh7pmCQQBwuUCmIgdFuuSQ/p6XSIa8vbP0hwO68HQSirDwyaX9Kj9KL40nzk/lKYoucT/uc0u55c0Dwv6JzBPDmdm4hoJdBcQIIJuLz58d68NRgADe8Z5XjW+i1jq2KcnfGKyS6hAcCNM+vItKu7OPdtaHWPC2qgVqhc76Mpa6eZE8uqdwtaDDiQzWJiYiAs/Irqjbxy7ZWrY8TlcA0gzInrEXvvCmbXrxULj+oW6WSXaF2a05iSY0E7vJMjCvdBI3WLjuRRm0k7QF+Ld3cxIYNQLEgbpStdud5LBlbr4neqdPBjfc8Ed9PKLDmRaY4oS+gcyVSw7nWaJI9JQNp7IeGuc45WgSWjVxmL7xusvqdnCKYJIbIzGNYOl+McF8/tnHB80wQ1gN79bneU7rYlctCOyGilNRxyt/QwAS7nxjVCx9c1Tmd3W7hv6rDTTcT/dDSIEuaZ8LlAbTYXQHk8yLePJO83oapKt/07JeALTf5uTlDZcjPVtTHm7gB4p2g1luzaXQRmtuIEz1kzyTm3WwxnL8QEoSd0R5Mr9EIUg98wBOg3NG7xTOK2eGszNNx86IWAu4zxHHhyTuKplwN/q6nhotJSp0jOEOSvsj0zKrbLrw9h4Ojo6yhvbldlJTFKrAPK46LSStGenTGP6oZFfON49WmPaETNAaPBH/AKgLXBj+vmAfsptF8gHkp6KDVBqhumPA+6JK0xokcCgCNVdc6a8F4nq2zJcSMvUXXLS0Rk+SaiUjL2DnPkiNRaAups15FWpl7IuJBJ+kdf8ACzgwDllkgaXOvFCZTuJ3/glN0KYPHTj4R85LNo1U1YapQBuJvrJEAeNvZHbUg8xxMQup0Rpfz5SjU6QibqDTnEZwOIe54EiI4fL/AMph+JdmI0OhsNNbXU5lNubUi8btYlNUmxI/HCbqH41d0UvL/oapig0wDB1mTN0apjw+zpAMA98mxPrZYbQL2kgXsGl0XzRB9UDCYN5qDPGUa6X10gaTCdEOSbKe0QyczHtgi7Zvblv6oFAmZN+ATDsNF2wb346H+EJuaSC4C/paw9UByVmaxMOHEzdLOeSGMGUBptlMutOkeKYw+G/dy1uZGuun8LzF4rsIAgzPAamTPmhIT8lnjKTiYgzrLrdd5/wijC372kagb+F9FKq7Xc54ALWknXXWBzWqjTfO9xI3TFxqq41shSbwio7F06cyRG6LnrCHQ2mahysBjdPvHBRqoYW6ZXbzN+V9yJsTCljnPmZBEdRdOlRObPoqr4EDzXjq39t0/paUE1eHRL1QSHSbQkgHu2nCjLewGtxe/hvXxg1JJuZK+owL5wsDc648/wAhfOOpAn7q4d2R5OieKTi87p0TzKJpm+9M4Ki17nl1w2IGkk+HIeq92kRYA3DRPiqU7dBKCSso7AqAZmga3J+yY2tVGWPC6j7GcWugXJFz4J/aIlkcpUNVIpO4k3C3fr4+G9PVToB8uldmwM5PD57IlfFyREXCJl+nVvAhtKlcFLtqGfRGxleRyEpcuk2+FOEsUV6rxO+RbrNz4RrhqyxG+GGD6KfghLTG72VT+n3hwrUzoTMcntgx1aouDlrnNJ4jyP8AlWtHOUHGGoBqIrtFhiACdr8lcsNqBeoA+PaVhtQzYlZBhe02wM07yFSJY4zEPECSUy3HvGpOvBseyBgKkZjvsAmGubkJO/zSdFU6sZbtB2rnCPAf5VvCuMmbNHva6+VyBxaJ3iRyJC+oqYsGmNVEkuikxkVm8Bx/lT8VtN3aOaB3RyHqvaNSdeW5TcWQS7qfI/hTRSy0i1T2o4nX0at1cc8g98zysVDw1YGOScx1djANXHwsm6CnkO6scsF7ud7+6p/06wNDn2cbgHpu5r5WpipuBEiAPcr6XYQihzJPmbJMdYtj1LS51Xz/APVVaCwa3cb9Fda5QP6hI7RmbTKT6x9kR2KrwSsHVioxxBIDgT5gq/jsQ5xl0AEcLk6AqHTxMHu9LenNPVySxr33l3+ESd9Gv4kqqVjWHw8uaNJvM7gJkjw3KlmDBlGpuSpWHrwc7rC4F9BCHhcXnqk3jLA87nzlKm1kiTSeC7TfboiUxJjiCEp2l17Tr96yESe4Uxh6g3tqNkciQFCzm0bvtvVTCVZp4njLXf8AV8qJVdBPJXFGcxvB4uWObHfc8wfGBAXmMZkOUXiJI4qfh8YGbiTPw8kzVxVmgDUiTv1T40y27jRQ2ccrHv5gen8p3Ev7o3zqlsN/4XCLFwuiVKZJAOgG9ZyeQgsC1J4bPMIVCjkBuCd0bgsObMz8/hLurwSBoPuAqmuy/Tu3xDvALHTrqPulcP8At5IrnjIY+cVlsiCNT7i49LKFg7JLlaZR2DUArt4PaW+XeHs5C2nSyYh3A38xP5SmFrZajHcHg9CYPoSq39SN7zHD9sdR/lbI8yqwD+6BK2HAgLNQoAFPJcsyeXkuTA+TVLE4QU2sGu8nmdeiTcyCttxjiIJvIF+CoK7GHFsEAHSwHHxW28DFt6DiKoBhulpgWzD+F1Ko0se4kZhZonzsps0UbWxjCthwJ4qtiXwAG81Fw1Wwm+istFgZ3e6TIPKdQ2J3KZRq97lO/hvVN7u44xuPsVB0dvhHQ1d4H8NiYqzAbeY8E9tDEZ25haLDne6h1qonMNyYrYnMAN24c96ykn0dEfdlhsO+XE8NB7KzhsX9FNo0knx/xPmoNNwABuCncJXhxPEWPRUs4I8n2tH1WCI3qF/U9Ydo0CLN+5RqWIJCj7ef/cmf0j3KcVkyk8AqWut3GB1srGJxYAaxzYIEeWigYJxcSBeB5Jw4pzoa6IHmeCbVMvlcUkOPcC0Am/CEps55FUidAfSEjicUZgGByK3sV39wDkqSwZt5PqGmRdaov7wSz6mq9pfUDzWZR7gagP8AqRH1U3nyUrFnvO6q/QYO0mLua8H/AKlfPYo+ZaDPOAqWyZCDGkk7yE476Wzx3crpNzsrhz90d9QZZ+aqmNFqjXPZloE3le4uoXODhMFsjhbX2SeFxURPGZ5HUJyt9DhvaZEcHaEcplYtZKi8YF641A4BIVTDj09k7SbIbmta/S4QKglxIVz0V6X5/wAMNdFON5lM0b0xy97oUS3qmqYkHgRZQzrTbBtbMgAfTr4qntt80ab98j1bP2U/BU5GY+AVGrSzYRzd7fOWm3ori9HD5F7mTKVawPzxQqmJMTbXTkt4OoGi4JtH8+SBVIOgk8x9ldGYJ+0oJsuTLaDv2tPNcqEQnmSfBe4KlBc7y8Ssh1yqOyWB0k7igvo3iMIAxreY/n7qZjMPDjAgRZXsQ2Y5GfJTazZckNPIvhmmwG8q72ZiPlgp2Hb3uqqNqXlJiu3YLGNimfL1UN7oV/GPJYQpTcOTqEmrRUHUhMCWn5dc1p14JypT0CHXpQihpunWwLKusqns8924kQT4TCj1AfRVsHHd5D2H8pJdjm6SiVaRsFF24/8Auf8AEe5VhtSyibZPftvaPcpx2Zy0a2RVgOJ1golB/deYvI8tD7k9EhhjDSd8E+Wg812Arw4zvaQm+2WqwgeJMOhH2K/+81LYmZK3s98VmeKv/kyez6ydVl03XjdLL2q+yxLGcBUmtSB/3f8A5Kk4ynlaRvDb9B/CewD/AO5SdvDojkR/KX2lSMu6z5p9i6Ij7wiup2gXHsvCzvC6axIhqbdGkYWApUzA4QquBqyIOoGU/wDqdPIpGi4ZdLzbqtsqZSSDpHXj90pKyIqmFY46R16oJtKO2vMl2pKBUfqk7NfEkpYN0Xd0zZaw9SWxwPoQlmkmcqLQ38xPUKGdMWihhf8AxxCpbIIPasOhg+IIg+GiSwrrQPkreDs+29seRlWtHDL5smhsOcy8hxEeFkXB4HN3jYbgnKlD++4neZ8wEcjcFqjNmOyC5e5junzXKhHxLWd2eKpbJdDT4qfqYT+HhjYSZV4D1atipwqGVvEVroWG+pAIo4YaJtgHFKtqwF62spYB8Q6wQA+xXmIraJZ1UnwR0NbDF11sNzIB1Rqbo1KGhKXuM4mgDonsKwARGnz7JRlXMbDkm6P0yjop7GqIEqVtijNThYBU6Lkrjj354whbJZLGC7pvqh4fAw9pmysOA0tzWxRFiOKeATdpkrE7PJdPyyxSwOVwJJsrr4t6rFVgiBqkmOSvIxhsMC2SSEDHQwWObh+UyHGAg1sPmOuikZL2c9zqtMkn6x7qptkkB/ifUrxuCgAjUGR0NlnbbXOLgN7hfyQ1kESaJvf28lusZELVPDOaIib7ltmFdJt8hT2dMcRE3iXRx0CoOohoE9Em2nD5/aZI6qsWS7KNCJndZXK8I5k8tgGP5JTEAybG6onD5YiOcLZw4Im86aeqguMqdimAZkqCdDIPDRH7JucgfLL2iw5hPjfwTdKhmqAkQI14p0Lm75AcPScBpu9kagCHMMiJ9CITwo87IVRtjb4E1EiU+Ts3iB3wY0GvFaIkTovTUkTEz+NUqAWze3yycXgTQLNH6lyIaQ4LlVio+NpGOJRe3B370AFaY89EwB1XybXXjA8ngtuI4eqPTq6SAQiwGGtgDkF5n5oYfxQ2vSANWNx4LAC9aEdrOfqgZhpJ0WAwuMJhrWxqPNbZlGhCQ8HoJbAjrCIMRCy5w4oYbwhICjRf6oGJImTHwLwVoHNYZVuSeiaEzNA3Tz7QBEeKUbVA4rf+pH7UWFG2PiZ9kLtjNlr/AFPJY7QngkUxk1TCIypxSrXkI9EEt1SYIJ20g+SoPp5iJ4D2UkUibnyVPFPLRIjQa/whA8GxgwdFs4VJtrOawukG+6Y91w2hI0dYcExNs8r7Ma4mTHghurCezYMzgD4AgWB6ws47GODJiCdOModDK1ppgZnfquRnj6gCOF7ck2ETTHVgGksYTHfAiQeh4Qt0cQP0kh0/SdPnRKbOxwIeWNaxrLHWS46Ak3jf0TNUOcztIh7b/wDsBvPWfJFDbyUadZru9EEajgRuRDXBNryLKU547r2nhI5c/AynajwLBNKyHgLWqu1sB7pV2LaTBO+6ZdD28/ukKTQzLmZrq7nzRTC0N03yyRuCCHktvuRMKYBEWB91Kq1iHPBNtyQx7tzxC5Sc43lcgCE1y2UBpRASqEa1RBKEwIqQzRC01vJYRWNgXSAIxoCIsMHKVo+CBmmokoIctZkAEstByFC051kAbcVwQi4IjEhmpWyFlpjgua6dAgVGXOK00nivd917mPBFjo3MBFwr7e/BBa0nVayHkpY0HL9Y90xjXOJaAW3bv8f5SrKMDdfVUn07Md+0REC8x+E47FLRNpkgQXW4LMxvKouw+a8HjEeGiG7Z5LpOk8lZmKVGTki4a6bnlMc96HVxDc9zkfq10SCIBE8DCLj8KGFjnycrpbG6bXnUJevh2tLS8A5QA0DeYv8A8dEi0etr0h2gkxnDgGjWxtJ8VrC7QNRpeJHfaItZpBbHheUPth2jmtDc5Y05cvdzQJHUSmMGxrpAGQkXaNDcHM3rqOBQMNg+/wBpT7I08ri0Hc8fu+cV7TbIaSbwJ8Rr6rzBYhznvJJIzd0cp9FvB9oWg5HEboB3knqndEtDLRddUbO70TNKkY+l3OxlYqaWafIp2TQtSpDj4apDGjvTx906ag0NjwSmOIAnfMj7qWUhPsT8IXJgYoc1ydBZ883Cu4D0RRgnfCuXKqJsIzAO4eqL/wDzn8ly5HELMnBvbq0eYQQFy5QykwjURoHH0K5cnQBRQnQob2QYXLkgOYFpcuRQ7OAPJFaVy5FBZ6V6uXJAaFTktl68XJ0MIx4N0YOESuXKWAbC94gRJJsE69wYcrwcw3AkjiuXKkSzLsU0bl6MdJsFy5MRjauGe5nfaAPEdFGw5zw12rLHmB8heLkDQGuWdpmLj2l7hukXOvCyaxL2sbn1c4WgWk6u5W91y5BTGtlUhDG/qeb8hEk+Xsvsi0CAAIXLlUTOR5mHBDe5cuVEiuKoseIcAV8vtrBdkRBlp0ndyXLlMlgqLyRTm5rly5SaH//Z">
            <a:hlinkClick r:id="rId5"/>
          </p:cNvPr>
          <p:cNvSpPr>
            <a:spLocks noChangeAspect="1" noChangeArrowheads="1"/>
          </p:cNvSpPr>
          <p:nvPr/>
        </p:nvSpPr>
        <p:spPr bwMode="auto">
          <a:xfrm>
            <a:off x="1835696" y="4941168"/>
            <a:ext cx="864096" cy="79938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3079" name="Picture 7" descr="C:\Users\p635697\Desktop\2014-04-26 16.59.34.jpg"/>
          <p:cNvPicPr>
            <a:picLocks noChangeAspect="1" noChangeArrowheads="1"/>
          </p:cNvPicPr>
          <p:nvPr/>
        </p:nvPicPr>
        <p:blipFill>
          <a:blip r:embed="rId6" cstate="print"/>
          <a:srcRect/>
          <a:stretch>
            <a:fillRect/>
          </a:stretch>
        </p:blipFill>
        <p:spPr bwMode="auto">
          <a:xfrm>
            <a:off x="3419872" y="4365104"/>
            <a:ext cx="2880320" cy="2160239"/>
          </a:xfrm>
          <a:prstGeom prst="rect">
            <a:avLst/>
          </a:prstGeom>
          <a:noFill/>
        </p:spPr>
      </p:pic>
      <p:pic>
        <p:nvPicPr>
          <p:cNvPr id="3080" name="Picture 8" descr="C:\Users\p635697\Desktop\2014-04-26 16.58.52.jpg"/>
          <p:cNvPicPr>
            <a:picLocks noChangeAspect="1" noChangeArrowheads="1"/>
          </p:cNvPicPr>
          <p:nvPr/>
        </p:nvPicPr>
        <p:blipFill>
          <a:blip r:embed="rId7" cstate="print"/>
          <a:srcRect/>
          <a:stretch>
            <a:fillRect/>
          </a:stretch>
        </p:blipFill>
        <p:spPr bwMode="auto">
          <a:xfrm>
            <a:off x="395536" y="1412776"/>
            <a:ext cx="2784309" cy="2088232"/>
          </a:xfrm>
          <a:prstGeom prst="rect">
            <a:avLst/>
          </a:prstGeom>
          <a:noFill/>
        </p:spPr>
      </p:pic>
      <p:pic>
        <p:nvPicPr>
          <p:cNvPr id="3081" name="Picture 9" descr="C:\Users\p635697\Desktop\2014-04-26 16.59.39.jpg"/>
          <p:cNvPicPr>
            <a:picLocks noChangeAspect="1" noChangeArrowheads="1"/>
          </p:cNvPicPr>
          <p:nvPr/>
        </p:nvPicPr>
        <p:blipFill>
          <a:blip r:embed="rId8" cstate="print"/>
          <a:srcRect/>
          <a:stretch>
            <a:fillRect/>
          </a:stretch>
        </p:blipFill>
        <p:spPr bwMode="auto">
          <a:xfrm>
            <a:off x="467544" y="4581128"/>
            <a:ext cx="2496277" cy="18722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3080"/>
                                        </p:tgtEl>
                                        <p:attrNameLst>
                                          <p:attrName>style.visibility</p:attrName>
                                        </p:attrNameLst>
                                      </p:cBhvr>
                                      <p:to>
                                        <p:strVal val="visible"/>
                                      </p:to>
                                    </p:set>
                                    <p:anim calcmode="lin" valueType="num">
                                      <p:cBhvr>
                                        <p:cTn id="13" dur="500" fill="hold"/>
                                        <p:tgtEl>
                                          <p:spTgt spid="3080"/>
                                        </p:tgtEl>
                                        <p:attrNameLst>
                                          <p:attrName>ppt_w</p:attrName>
                                        </p:attrNameLst>
                                      </p:cBhvr>
                                      <p:tavLst>
                                        <p:tav tm="0">
                                          <p:val>
                                            <p:fltVal val="0"/>
                                          </p:val>
                                        </p:tav>
                                        <p:tav tm="100000">
                                          <p:val>
                                            <p:strVal val="#ppt_w"/>
                                          </p:val>
                                        </p:tav>
                                      </p:tavLst>
                                    </p:anim>
                                    <p:anim calcmode="lin" valueType="num">
                                      <p:cBhvr>
                                        <p:cTn id="14" dur="500" fill="hold"/>
                                        <p:tgtEl>
                                          <p:spTgt spid="3080"/>
                                        </p:tgtEl>
                                        <p:attrNameLst>
                                          <p:attrName>ppt_h</p:attrName>
                                        </p:attrNameLst>
                                      </p:cBhvr>
                                      <p:tavLst>
                                        <p:tav tm="0">
                                          <p:val>
                                            <p:strVal val="#ppt_h"/>
                                          </p:val>
                                        </p:tav>
                                        <p:tav tm="100000">
                                          <p:val>
                                            <p:strVal val="#ppt_h"/>
                                          </p:val>
                                        </p:tav>
                                      </p:tavLst>
                                    </p:anim>
                                  </p:childTnLst>
                                </p:cTn>
                              </p:par>
                            </p:childTnLst>
                          </p:cTn>
                        </p:par>
                        <p:par>
                          <p:cTn id="15" fill="hold">
                            <p:stCondLst>
                              <p:cond delay="1500"/>
                            </p:stCondLst>
                            <p:childTnLst>
                              <p:par>
                                <p:cTn id="16" presetID="8" presetClass="entr" presetSubtype="16" fill="hold" nodeType="afterEffect">
                                  <p:stCondLst>
                                    <p:cond delay="0"/>
                                  </p:stCondLst>
                                  <p:childTnLst>
                                    <p:set>
                                      <p:cBhvr>
                                        <p:cTn id="17" dur="1" fill="hold">
                                          <p:stCondLst>
                                            <p:cond delay="0"/>
                                          </p:stCondLst>
                                        </p:cTn>
                                        <p:tgtEl>
                                          <p:spTgt spid="3081"/>
                                        </p:tgtEl>
                                        <p:attrNameLst>
                                          <p:attrName>style.visibility</p:attrName>
                                        </p:attrNameLst>
                                      </p:cBhvr>
                                      <p:to>
                                        <p:strVal val="visible"/>
                                      </p:to>
                                    </p:set>
                                    <p:animEffect transition="in" filter="diamond(in)">
                                      <p:cBhvr>
                                        <p:cTn id="18" dur="2000"/>
                                        <p:tgtEl>
                                          <p:spTgt spid="3081"/>
                                        </p:tgtEl>
                                      </p:cBhvr>
                                    </p:animEffect>
                                  </p:childTnLst>
                                </p:cTn>
                              </p:par>
                            </p:childTnLst>
                          </p:cTn>
                        </p:par>
                        <p:par>
                          <p:cTn id="19" fill="hold">
                            <p:stCondLst>
                              <p:cond delay="3500"/>
                            </p:stCondLst>
                            <p:childTnLst>
                              <p:par>
                                <p:cTn id="20" presetID="29"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ppt_x</p:attrName>
                                        </p:attrNameLst>
                                      </p:cBhvr>
                                      <p:tavLst>
                                        <p:tav tm="0">
                                          <p:val>
                                            <p:strVal val="#ppt_x-.2"/>
                                          </p:val>
                                        </p:tav>
                                        <p:tav tm="100000">
                                          <p:val>
                                            <p:strVal val="#ppt_x"/>
                                          </p:val>
                                        </p:tav>
                                      </p:tavLst>
                                    </p:anim>
                                    <p:anim calcmode="lin" valueType="num">
                                      <p:cBhvr>
                                        <p:cTn id="23"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4" dur="1000"/>
                                        <p:tgtEl>
                                          <p:spTgt spid="6"/>
                                        </p:tgtEl>
                                      </p:cBhvr>
                                    </p:animEffect>
                                  </p:childTnLst>
                                </p:cTn>
                              </p:par>
                            </p:childTnLst>
                          </p:cTn>
                        </p:par>
                        <p:par>
                          <p:cTn id="25" fill="hold">
                            <p:stCondLst>
                              <p:cond delay="4500"/>
                            </p:stCondLst>
                            <p:childTnLst>
                              <p:par>
                                <p:cTn id="26" presetID="23" presetClass="entr" presetSubtype="16" fill="hold" nodeType="afterEffect">
                                  <p:stCondLst>
                                    <p:cond delay="0"/>
                                  </p:stCondLst>
                                  <p:childTnLst>
                                    <p:set>
                                      <p:cBhvr>
                                        <p:cTn id="27" dur="1" fill="hold">
                                          <p:stCondLst>
                                            <p:cond delay="0"/>
                                          </p:stCondLst>
                                        </p:cTn>
                                        <p:tgtEl>
                                          <p:spTgt spid="3079"/>
                                        </p:tgtEl>
                                        <p:attrNameLst>
                                          <p:attrName>style.visibility</p:attrName>
                                        </p:attrNameLst>
                                      </p:cBhvr>
                                      <p:to>
                                        <p:strVal val="visible"/>
                                      </p:to>
                                    </p:set>
                                    <p:anim calcmode="lin" valueType="num">
                                      <p:cBhvr>
                                        <p:cTn id="28" dur="500" fill="hold"/>
                                        <p:tgtEl>
                                          <p:spTgt spid="3079"/>
                                        </p:tgtEl>
                                        <p:attrNameLst>
                                          <p:attrName>ppt_w</p:attrName>
                                        </p:attrNameLst>
                                      </p:cBhvr>
                                      <p:tavLst>
                                        <p:tav tm="0">
                                          <p:val>
                                            <p:fltVal val="0"/>
                                          </p:val>
                                        </p:tav>
                                        <p:tav tm="100000">
                                          <p:val>
                                            <p:strVal val="#ppt_w"/>
                                          </p:val>
                                        </p:tav>
                                      </p:tavLst>
                                    </p:anim>
                                    <p:anim calcmode="lin" valueType="num">
                                      <p:cBhvr>
                                        <p:cTn id="29" dur="500" fill="hold"/>
                                        <p:tgtEl>
                                          <p:spTgt spid="3079"/>
                                        </p:tgtEl>
                                        <p:attrNameLst>
                                          <p:attrName>ppt_h</p:attrName>
                                        </p:attrNameLst>
                                      </p:cBhvr>
                                      <p:tavLst>
                                        <p:tav tm="0">
                                          <p:val>
                                            <p:fltVal val="0"/>
                                          </p:val>
                                        </p:tav>
                                        <p:tav tm="100000">
                                          <p:val>
                                            <p:strVal val="#ppt_h"/>
                                          </p:val>
                                        </p:tav>
                                      </p:tavLst>
                                    </p:anim>
                                  </p:childTnLst>
                                </p:cTn>
                              </p:par>
                            </p:childTnLst>
                          </p:cTn>
                        </p:par>
                        <p:par>
                          <p:cTn id="30" fill="hold">
                            <p:stCondLst>
                              <p:cond delay="5000"/>
                            </p:stCondLst>
                            <p:childTnLst>
                              <p:par>
                                <p:cTn id="31" presetID="30"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800" decel="100000"/>
                                        <p:tgtEl>
                                          <p:spTgt spid="4"/>
                                        </p:tgtEl>
                                      </p:cBhvr>
                                    </p:animEffect>
                                    <p:anim calcmode="lin" valueType="num">
                                      <p:cBhvr>
                                        <p:cTn id="34" dur="800" decel="100000" fill="hold"/>
                                        <p:tgtEl>
                                          <p:spTgt spid="4"/>
                                        </p:tgtEl>
                                        <p:attrNameLst>
                                          <p:attrName>style.rotation</p:attrName>
                                        </p:attrNameLst>
                                      </p:cBhvr>
                                      <p:tavLst>
                                        <p:tav tm="0">
                                          <p:val>
                                            <p:fltVal val="-90"/>
                                          </p:val>
                                        </p:tav>
                                        <p:tav tm="100000">
                                          <p:val>
                                            <p:fltVal val="0"/>
                                          </p:val>
                                        </p:tav>
                                      </p:tavLst>
                                    </p:anim>
                                    <p:anim calcmode="lin" valueType="num">
                                      <p:cBhvr>
                                        <p:cTn id="35" dur="800" decel="100000" fill="hold"/>
                                        <p:tgtEl>
                                          <p:spTgt spid="4"/>
                                        </p:tgtEl>
                                        <p:attrNameLst>
                                          <p:attrName>ppt_x</p:attrName>
                                        </p:attrNameLst>
                                      </p:cBhvr>
                                      <p:tavLst>
                                        <p:tav tm="0">
                                          <p:val>
                                            <p:strVal val="#ppt_x+0.4"/>
                                          </p:val>
                                        </p:tav>
                                        <p:tav tm="100000">
                                          <p:val>
                                            <p:strVal val="#ppt_x-0.05"/>
                                          </p:val>
                                        </p:tav>
                                      </p:tavLst>
                                    </p:anim>
                                    <p:anim calcmode="lin" valueType="num">
                                      <p:cBhvr>
                                        <p:cTn id="36" dur="800" decel="100000" fill="hold"/>
                                        <p:tgtEl>
                                          <p:spTgt spid="4"/>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39" fill="hold">
                            <p:stCondLst>
                              <p:cond delay="6000"/>
                            </p:stCondLst>
                            <p:childTnLst>
                              <p:par>
                                <p:cTn id="40" presetID="6"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circle(in)">
                                      <p:cBhvr>
                                        <p:cTn id="4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2051720" y="836712"/>
            <a:ext cx="4906888" cy="866360"/>
          </a:xfrm>
        </p:spPr>
        <p:txBody>
          <a:bodyPr>
            <a:normAutofit/>
          </a:bodyPr>
          <a:lstStyle/>
          <a:p>
            <a:r>
              <a:rPr lang="it-IT" dirty="0" smtClean="0">
                <a:solidFill>
                  <a:schemeClr val="tx1">
                    <a:lumMod val="95000"/>
                    <a:lumOff val="5000"/>
                  </a:schemeClr>
                </a:solidFill>
              </a:rPr>
              <a:t>Fonti della ricerca </a:t>
            </a:r>
            <a:endParaRPr lang="it-IT" dirty="0">
              <a:solidFill>
                <a:schemeClr val="tx1">
                  <a:lumMod val="95000"/>
                  <a:lumOff val="5000"/>
                </a:schemeClr>
              </a:solidFill>
            </a:endParaRPr>
          </a:p>
        </p:txBody>
      </p:sp>
      <p:sp>
        <p:nvSpPr>
          <p:cNvPr id="3" name="Segnaposto contenuto 2"/>
          <p:cNvSpPr>
            <a:spLocks noGrp="1"/>
          </p:cNvSpPr>
          <p:nvPr>
            <p:ph idx="1"/>
          </p:nvPr>
        </p:nvSpPr>
        <p:spPr/>
        <p:txBody>
          <a:bodyPr/>
          <a:lstStyle/>
          <a:p>
            <a:r>
              <a:rPr lang="it-IT" dirty="0" smtClean="0">
                <a:solidFill>
                  <a:srgbClr val="002060"/>
                </a:solidFill>
              </a:rPr>
              <a:t>Un libro</a:t>
            </a:r>
          </a:p>
          <a:p>
            <a:r>
              <a:rPr lang="it-IT" dirty="0" smtClean="0">
                <a:solidFill>
                  <a:srgbClr val="002060"/>
                </a:solidFill>
              </a:rPr>
              <a:t>Dal sito </a:t>
            </a:r>
            <a:r>
              <a:rPr lang="it-IT" dirty="0" err="1" smtClean="0">
                <a:solidFill>
                  <a:srgbClr val="002060"/>
                </a:solidFill>
              </a:rPr>
              <a:t>Wikipedia.org</a:t>
            </a:r>
            <a:endParaRPr lang="it-IT" dirty="0" smtClean="0">
              <a:solidFill>
                <a:srgbClr val="002060"/>
              </a:solidFill>
            </a:endParaRPr>
          </a:p>
          <a:p>
            <a:r>
              <a:rPr lang="it-IT" dirty="0" smtClean="0">
                <a:solidFill>
                  <a:srgbClr val="002060"/>
                </a:solidFill>
              </a:rPr>
              <a:t>Sopralluogo del 26 aprile 2014</a:t>
            </a:r>
          </a:p>
          <a:p>
            <a:r>
              <a:rPr lang="it-IT" dirty="0" smtClean="0">
                <a:solidFill>
                  <a:srgbClr val="002060"/>
                </a:solidFill>
              </a:rPr>
              <a:t>Le informazioni riguardante le basiliche grazie alla </a:t>
            </a:r>
          </a:p>
          <a:p>
            <a:pPr>
              <a:buNone/>
            </a:pPr>
            <a:r>
              <a:rPr lang="it-IT" sz="6600" dirty="0" smtClean="0">
                <a:solidFill>
                  <a:srgbClr val="FF3399"/>
                </a:solidFill>
              </a:rPr>
              <a:t> Pro</a:t>
            </a:r>
            <a:r>
              <a:rPr lang="it-IT" sz="6600" dirty="0" smtClean="0">
                <a:solidFill>
                  <a:srgbClr val="FF0000"/>
                </a:solidFill>
              </a:rPr>
              <a:t>fes</a:t>
            </a:r>
            <a:r>
              <a:rPr lang="it-IT" sz="6600" dirty="0" smtClean="0">
                <a:solidFill>
                  <a:srgbClr val="FFC000"/>
                </a:solidFill>
              </a:rPr>
              <a:t>so</a:t>
            </a:r>
            <a:r>
              <a:rPr lang="it-IT" sz="6600" dirty="0" smtClean="0">
                <a:solidFill>
                  <a:srgbClr val="FFFF00"/>
                </a:solidFill>
              </a:rPr>
              <a:t>res</a:t>
            </a:r>
            <a:r>
              <a:rPr lang="it-IT" sz="6600" dirty="0" smtClean="0">
                <a:solidFill>
                  <a:srgbClr val="00B050"/>
                </a:solidFill>
              </a:rPr>
              <a:t>sa</a:t>
            </a:r>
            <a:r>
              <a:rPr lang="it-IT" sz="6600" dirty="0" smtClean="0"/>
              <a:t>  </a:t>
            </a:r>
            <a:r>
              <a:rPr lang="it-IT" sz="6600" dirty="0" smtClean="0">
                <a:solidFill>
                  <a:srgbClr val="00B0F0"/>
                </a:solidFill>
              </a:rPr>
              <a:t>Gia</a:t>
            </a:r>
            <a:r>
              <a:rPr lang="it-IT" sz="6600" dirty="0" smtClean="0">
                <a:solidFill>
                  <a:srgbClr val="0070C0"/>
                </a:solidFill>
              </a:rPr>
              <a:t>ni</a:t>
            </a:r>
            <a:endParaRPr lang="it-IT" dirty="0" smtClean="0">
              <a:solidFill>
                <a:srgbClr val="0070C0"/>
              </a:solidFill>
            </a:endParaRPr>
          </a:p>
          <a:p>
            <a:pPr>
              <a:buNone/>
            </a:pP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Horizontal)">
                                      <p:cBhvr>
                                        <p:cTn id="11" dur="500"/>
                                        <p:tgtEl>
                                          <p:spTgt spid="3">
                                            <p:txEl>
                                              <p:pRg st="0" end="0"/>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diamond(in)">
                                      <p:cBhvr>
                                        <p:cTn id="19" dur="1000"/>
                                        <p:tgtEl>
                                          <p:spTgt spid="3">
                                            <p:txEl>
                                              <p:pRg st="2" end="2"/>
                                            </p:txEl>
                                          </p:spTgt>
                                        </p:tgtEl>
                                      </p:cBhvr>
                                    </p:animEffect>
                                  </p:childTnLst>
                                </p:cTn>
                              </p:par>
                            </p:childTnLst>
                          </p:cTn>
                        </p:par>
                        <p:par>
                          <p:cTn id="20" fill="hold">
                            <p:stCondLst>
                              <p:cond delay="2500"/>
                            </p:stCondLst>
                            <p:childTnLst>
                              <p:par>
                                <p:cTn id="21" presetID="13" presetClass="entr" presetSubtype="16"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plus(in)">
                                      <p:cBhvr>
                                        <p:cTn id="23" dur="2000"/>
                                        <p:tgtEl>
                                          <p:spTgt spid="3">
                                            <p:txEl>
                                              <p:pRg st="3" end="3"/>
                                            </p:txEl>
                                          </p:spTgt>
                                        </p:tgtEl>
                                      </p:cBhvr>
                                    </p:animEffect>
                                  </p:childTnLst>
                                </p:cTn>
                              </p:par>
                            </p:childTnLst>
                          </p:cTn>
                        </p:par>
                        <p:par>
                          <p:cTn id="24" fill="hold">
                            <p:stCondLst>
                              <p:cond delay="4500"/>
                            </p:stCondLst>
                            <p:childTnLst>
                              <p:par>
                                <p:cTn id="25" presetID="34" presetClass="entr" presetSubtype="0" fill="hold" nodeType="afterEffect">
                                  <p:stCondLst>
                                    <p:cond delay="1000"/>
                                  </p:stCondLst>
                                  <p:iterate type="lt">
                                    <p:tmPct val="0"/>
                                  </p:iterate>
                                  <p:childTnLst>
                                    <p:set>
                                      <p:cBhvr>
                                        <p:cTn id="26" dur="1" fill="hold">
                                          <p:stCondLst>
                                            <p:cond delay="0"/>
                                          </p:stCondLst>
                                        </p:cTn>
                                        <p:tgtEl>
                                          <p:spTgt spid="3">
                                            <p:txEl>
                                              <p:pRg st="4" end="4"/>
                                            </p:txEl>
                                          </p:spTgt>
                                        </p:tgtEl>
                                        <p:attrNameLst>
                                          <p:attrName>style.visibility</p:attrName>
                                        </p:attrNameLst>
                                      </p:cBhvr>
                                      <p:to>
                                        <p:strVal val="visible"/>
                                      </p:to>
                                    </p:set>
                                    <p:anim from="(-#ppt_w/2)" to="(#ppt_x)" calcmode="lin" valueType="num">
                                      <p:cBhvr>
                                        <p:cTn id="27" dur="600" fill="hold">
                                          <p:stCondLst>
                                            <p:cond delay="0"/>
                                          </p:stCondLst>
                                        </p:cTn>
                                        <p:tgtEl>
                                          <p:spTgt spid="3">
                                            <p:txEl>
                                              <p:pRg st="4" end="4"/>
                                            </p:txEl>
                                          </p:spTgt>
                                        </p:tgtEl>
                                        <p:attrNameLst>
                                          <p:attrName>ppt_x</p:attrName>
                                        </p:attrNameLst>
                                      </p:cBhvr>
                                    </p:anim>
                                    <p:anim from="0" to="-1.0" calcmode="lin" valueType="num">
                                      <p:cBhvr>
                                        <p:cTn id="28" dur="200" decel="50000" autoRev="1" fill="hold">
                                          <p:stCondLst>
                                            <p:cond delay="600"/>
                                          </p:stCondLst>
                                        </p:cTn>
                                        <p:tgtEl>
                                          <p:spTgt spid="3">
                                            <p:txEl>
                                              <p:pRg st="4" end="4"/>
                                            </p:txEl>
                                          </p:spTgt>
                                        </p:tgtEl>
                                        <p:attrNameLst>
                                          <p:attrName>xshear</p:attrName>
                                        </p:attrNameLst>
                                      </p:cBhvr>
                                    </p:anim>
                                    <p:animScale>
                                      <p:cBhvr>
                                        <p:cTn id="29" dur="200" decel="100000" autoRev="1" fill="hold">
                                          <p:stCondLst>
                                            <p:cond delay="600"/>
                                          </p:stCondLst>
                                        </p:cTn>
                                        <p:tgtEl>
                                          <p:spTgt spid="3">
                                            <p:txEl>
                                              <p:pRg st="4" end="4"/>
                                            </p:txEl>
                                          </p:spTgt>
                                        </p:tgtEl>
                                      </p:cBhvr>
                                      <p:from x="100000" y="100000"/>
                                      <p:to x="80000" y="100000"/>
                                    </p:animScale>
                                    <p:anim by="(#ppt_h/3+#ppt_w*0.1)" calcmode="lin" valueType="num">
                                      <p:cBhvr additive="sum">
                                        <p:cTn id="30" dur="200" decel="100000" autoRev="1" fill="hold">
                                          <p:stCondLst>
                                            <p:cond delay="600"/>
                                          </p:stCondLst>
                                        </p:cTn>
                                        <p:tgtEl>
                                          <p:spTgt spid="3">
                                            <p:txEl>
                                              <p:pRg st="4" end="4"/>
                                            </p:txEl>
                                          </p:spTgt>
                                        </p:tgtEl>
                                        <p:attrNameLst>
                                          <p:attrName>ppt_x</p:attrName>
                                        </p:attrNameLst>
                                      </p:cBhvr>
                                    </p:anim>
                                  </p:childTnLst>
                                </p:cTn>
                              </p:par>
                            </p:childTnLst>
                          </p:cTn>
                        </p:par>
                        <p:par>
                          <p:cTn id="31" fill="hold">
                            <p:stCondLst>
                              <p:cond delay="6500"/>
                            </p:stCondLst>
                            <p:childTnLst>
                              <p:par>
                                <p:cTn id="32" presetID="21" presetClass="emph" presetSubtype="0" fill="hold" nodeType="afterEffect">
                                  <p:stCondLst>
                                    <p:cond delay="0"/>
                                  </p:stCondLst>
                                  <p:iterate type="lt">
                                    <p:tmPct val="0"/>
                                  </p:iterate>
                                  <p:childTnLst>
                                    <p:animClr clrSpc="hsl" dir="cw">
                                      <p:cBhvr override="childStyle">
                                        <p:cTn id="33" dur="500" fill="hold"/>
                                        <p:tgtEl>
                                          <p:spTgt spid="3">
                                            <p:txEl>
                                              <p:pRg st="4" end="4"/>
                                            </p:txEl>
                                          </p:spTgt>
                                        </p:tgtEl>
                                        <p:attrNameLst>
                                          <p:attrName>style.color</p:attrName>
                                        </p:attrNameLst>
                                      </p:cBhvr>
                                      <p:by>
                                        <p:hsl h="7200000" s="0" l="0"/>
                                      </p:by>
                                    </p:animClr>
                                    <p:animClr clrSpc="hsl" dir="cw">
                                      <p:cBhvr>
                                        <p:cTn id="34" dur="500" fill="hold"/>
                                        <p:tgtEl>
                                          <p:spTgt spid="3">
                                            <p:txEl>
                                              <p:pRg st="4" end="4"/>
                                            </p:txEl>
                                          </p:spTgt>
                                        </p:tgtEl>
                                        <p:attrNameLst>
                                          <p:attrName>fillcolor</p:attrName>
                                        </p:attrNameLst>
                                      </p:cBhvr>
                                      <p:by>
                                        <p:hsl h="7200000" s="0" l="0"/>
                                      </p:by>
                                    </p:animClr>
                                    <p:animClr clrSpc="hsl" dir="cw">
                                      <p:cBhvr>
                                        <p:cTn id="35" dur="500" fill="hold"/>
                                        <p:tgtEl>
                                          <p:spTgt spid="3">
                                            <p:txEl>
                                              <p:pRg st="4" end="4"/>
                                            </p:txEl>
                                          </p:spTgt>
                                        </p:tgtEl>
                                        <p:attrNameLst>
                                          <p:attrName>stroke.color</p:attrName>
                                        </p:attrNameLst>
                                      </p:cBhvr>
                                      <p:by>
                                        <p:hsl h="7200000" s="0" l="0"/>
                                      </p:by>
                                    </p:animClr>
                                    <p:set>
                                      <p:cBhvr>
                                        <p:cTn id="36" dur="500" fill="hold"/>
                                        <p:tgtEl>
                                          <p:spTgt spid="3">
                                            <p:txEl>
                                              <p:pRg st="4" end="4"/>
                                            </p:txEl>
                                          </p:spTgt>
                                        </p:tgtEl>
                                        <p:attrNameLst>
                                          <p:attrName>fill.type</p:attrName>
                                        </p:attrNameLst>
                                      </p:cBhvr>
                                      <p:to>
                                        <p:strVal val="solid"/>
                                      </p:to>
                                    </p:set>
                                  </p:childTnLst>
                                </p:cTn>
                              </p:par>
                            </p:childTnLst>
                          </p:cTn>
                        </p:par>
                        <p:par>
                          <p:cTn id="37" fill="hold">
                            <p:stCondLst>
                              <p:cond delay="7000"/>
                            </p:stCondLst>
                            <p:childTnLst>
                              <p:par>
                                <p:cTn id="38" presetID="26" presetClass="emph" presetSubtype="0" fill="hold" nodeType="afterEffect">
                                  <p:stCondLst>
                                    <p:cond delay="0"/>
                                  </p:stCondLst>
                                  <p:iterate type="lt">
                                    <p:tmPct val="0"/>
                                  </p:iterate>
                                  <p:childTnLst>
                                    <p:animEffect transition="out" filter="fade">
                                      <p:cBhvr>
                                        <p:cTn id="39" dur="500" tmFilter="0, 0; .2, .5; .8, .5; 1, 0"/>
                                        <p:tgtEl>
                                          <p:spTgt spid="3">
                                            <p:txEl>
                                              <p:pRg st="4" end="4"/>
                                            </p:txEl>
                                          </p:spTgt>
                                        </p:tgtEl>
                                      </p:cBhvr>
                                    </p:animEffect>
                                    <p:animScale>
                                      <p:cBhvr>
                                        <p:cTn id="40" dur="250" autoRev="1" fill="hold"/>
                                        <p:tgtEl>
                                          <p:spTgt spid="3">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2339752" y="2924944"/>
            <a:ext cx="4392488" cy="1008112"/>
          </a:xfrm>
        </p:spPr>
        <p:txBody>
          <a:bodyPr>
            <a:normAutofit/>
          </a:bodyPr>
          <a:lstStyle/>
          <a:p>
            <a:r>
              <a:rPr lang="it-IT" sz="2000" dirty="0" smtClean="0">
                <a:solidFill>
                  <a:srgbClr val="002060"/>
                </a:solidFill>
              </a:rPr>
              <a:t> LE VOGLIO BENE PROFESSORESSA GIANI</a:t>
            </a:r>
            <a:br>
              <a:rPr lang="it-IT" sz="2000" dirty="0" smtClean="0">
                <a:solidFill>
                  <a:srgbClr val="002060"/>
                </a:solidFill>
              </a:rPr>
            </a:br>
            <a:endParaRPr lang="it-IT" sz="1800" dirty="0">
              <a:solidFill>
                <a:srgbClr val="002060"/>
              </a:solidFill>
            </a:endParaRPr>
          </a:p>
        </p:txBody>
      </p:sp>
      <p:sp>
        <p:nvSpPr>
          <p:cNvPr id="3" name="Segnaposto contenuto 2"/>
          <p:cNvSpPr>
            <a:spLocks noGrp="1"/>
          </p:cNvSpPr>
          <p:nvPr>
            <p:ph idx="1"/>
          </p:nvPr>
        </p:nvSpPr>
        <p:spPr>
          <a:xfrm>
            <a:off x="2267744" y="2564904"/>
            <a:ext cx="3528392" cy="2520280"/>
          </a:xfrm>
        </p:spPr>
        <p:txBody>
          <a:bodyPr>
            <a:normAutofit/>
          </a:bodyPr>
          <a:lstStyle/>
          <a:p>
            <a:pPr>
              <a:buNone/>
            </a:pPr>
            <a:r>
              <a:rPr lang="it-IT" sz="11500" dirty="0" smtClean="0">
                <a:solidFill>
                  <a:schemeClr val="bg1">
                    <a:lumMod val="95000"/>
                  </a:schemeClr>
                </a:solidFill>
              </a:rPr>
              <a:t>FINE</a:t>
            </a:r>
          </a:p>
        </p:txBody>
      </p:sp>
      <p:sp>
        <p:nvSpPr>
          <p:cNvPr id="4" name="Segnaposto contenuto 2"/>
          <p:cNvSpPr txBox="1">
            <a:spLocks/>
          </p:cNvSpPr>
          <p:nvPr/>
        </p:nvSpPr>
        <p:spPr>
          <a:xfrm>
            <a:off x="3275856" y="3284984"/>
            <a:ext cx="2160240" cy="504056"/>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it-IT" sz="2000" dirty="0" smtClean="0">
                <a:solidFill>
                  <a:srgbClr val="002060"/>
                </a:solidFill>
                <a:latin typeface="+mj-lt"/>
                <a:ea typeface="+mj-ea"/>
                <a:cs typeface="+mj-cs"/>
              </a:rPr>
              <a:t>da Camilla </a:t>
            </a:r>
            <a:r>
              <a:rPr lang="it-IT" sz="2000" dirty="0" err="1" smtClean="0">
                <a:solidFill>
                  <a:srgbClr val="002060"/>
                </a:solidFill>
                <a:latin typeface="+mj-lt"/>
                <a:ea typeface="+mj-ea"/>
                <a:cs typeface="+mj-cs"/>
              </a:rPr>
              <a:t>Mucci</a:t>
            </a:r>
            <a:endParaRPr lang="it-IT" sz="2000" dirty="0">
              <a:solidFill>
                <a:srgbClr val="002060"/>
              </a:solidFill>
              <a:latin typeface="+mj-lt"/>
              <a:ea typeface="+mj-ea"/>
              <a:cs typeface="+mj-cs"/>
            </a:endParaRPr>
          </a:p>
        </p:txBody>
      </p:sp>
      <p:sp>
        <p:nvSpPr>
          <p:cNvPr id="5" name="Segnaposto contenuto 2"/>
          <p:cNvSpPr txBox="1">
            <a:spLocks/>
          </p:cNvSpPr>
          <p:nvPr/>
        </p:nvSpPr>
        <p:spPr>
          <a:xfrm>
            <a:off x="5220072" y="2204864"/>
            <a:ext cx="2160240" cy="2160240"/>
          </a:xfrm>
          <a:prstGeom prst="rect">
            <a:avLst/>
          </a:prstGeom>
        </p:spPr>
        <p:txBody>
          <a:bodyPr vert="horz">
            <a:normAutofit fontScale="70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it-IT" sz="11500" b="0" i="0" u="none" strike="noStrike" kern="1200" cap="none" spc="0" normalizeH="0" baseline="0" noProof="0" dirty="0" smtClean="0">
                <a:ln>
                  <a:noFill/>
                </a:ln>
                <a:solidFill>
                  <a:schemeClr val="bg1">
                    <a:lumMod val="95000"/>
                  </a:schemeClr>
                </a:solidFill>
                <a:effectLst/>
                <a:uLnTx/>
                <a:uFillTx/>
                <a:latin typeface="+mn-lt"/>
                <a:ea typeface="+mn-ea"/>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45" presetClass="exit" presetSubtype="0" fill="hold" grpId="1" nodeType="afterEffect">
                                  <p:stCondLst>
                                    <p:cond delay="1400"/>
                                  </p:stCondLst>
                                  <p:iterate type="lt">
                                    <p:tmPct val="10000"/>
                                  </p:iterate>
                                  <p:childTnLst>
                                    <p:animEffect transition="out" filter="fade">
                                      <p:cBhvr>
                                        <p:cTn id="20" dur="2000"/>
                                        <p:tgtEl>
                                          <p:spTgt spid="3">
                                            <p:txEl>
                                              <p:pRg st="0" end="0"/>
                                            </p:txEl>
                                          </p:spTgt>
                                        </p:tgtEl>
                                      </p:cBhvr>
                                    </p:animEffect>
                                    <p:anim calcmode="lin" valueType="num">
                                      <p:cBhvr>
                                        <p:cTn id="21" dur="2000"/>
                                        <p:tgtEl>
                                          <p:spTgt spid="3">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22" dur="2000"/>
                                        <p:tgtEl>
                                          <p:spTgt spid="3">
                                            <p:txEl>
                                              <p:pRg st="0" end="0"/>
                                            </p:txEl>
                                          </p:spTgt>
                                        </p:tgtEl>
                                        <p:attrNameLst>
                                          <p:attrName>ppt_h</p:attrName>
                                        </p:attrNameLst>
                                      </p:cBhvr>
                                      <p:tavLst>
                                        <p:tav tm="0">
                                          <p:val>
                                            <p:strVal val="ppt_h"/>
                                          </p:val>
                                        </p:tav>
                                        <p:tav tm="100000">
                                          <p:val>
                                            <p:strVal val="ppt_h"/>
                                          </p:val>
                                        </p:tav>
                                      </p:tavLst>
                                    </p:anim>
                                    <p:set>
                                      <p:cBhvr>
                                        <p:cTn id="23" dur="1" fill="hold">
                                          <p:stCondLst>
                                            <p:cond delay="1999"/>
                                          </p:stCondLst>
                                        </p:cTn>
                                        <p:tgtEl>
                                          <p:spTgt spid="3">
                                            <p:txEl>
                                              <p:pRg st="0" end="0"/>
                                            </p:txEl>
                                          </p:spTgt>
                                        </p:tgtEl>
                                        <p:attrNameLst>
                                          <p:attrName>style.visibility</p:attrName>
                                        </p:attrNameLst>
                                      </p:cBhvr>
                                      <p:to>
                                        <p:strVal val="hidden"/>
                                      </p:to>
                                    </p:set>
                                  </p:childTnLst>
                                </p:cTn>
                              </p:par>
                              <p:par>
                                <p:cTn id="24" presetID="18" presetClass="exit" presetSubtype="12" fill="hold" grpId="2" nodeType="withEffect">
                                  <p:stCondLst>
                                    <p:cond delay="1400"/>
                                  </p:stCondLst>
                                  <p:childTnLst>
                                    <p:animEffect transition="out" filter="strips(downLeft)">
                                      <p:cBhvr>
                                        <p:cTn id="25" dur="500"/>
                                        <p:tgtEl>
                                          <p:spTgt spid="5">
                                            <p:txEl>
                                              <p:pRg st="0" end="0"/>
                                            </p:txEl>
                                          </p:spTgt>
                                        </p:tgtEl>
                                      </p:cBhvr>
                                    </p:animEffect>
                                    <p:set>
                                      <p:cBhvr>
                                        <p:cTn id="26" dur="1" fill="hold">
                                          <p:stCondLst>
                                            <p:cond delay="499"/>
                                          </p:stCondLst>
                                        </p:cTn>
                                        <p:tgtEl>
                                          <p:spTgt spid="5">
                                            <p:txEl>
                                              <p:pRg st="0" end="0"/>
                                            </p:txEl>
                                          </p:spTgt>
                                        </p:tgtEl>
                                        <p:attrNameLst>
                                          <p:attrName>style.visibility</p:attrName>
                                        </p:attrNameLst>
                                      </p:cBhvr>
                                      <p:to>
                                        <p:strVal val="hidden"/>
                                      </p:to>
                                    </p:set>
                                  </p:childTnLst>
                                </p:cTn>
                              </p:par>
                            </p:childTnLst>
                          </p:cTn>
                        </p:par>
                        <p:par>
                          <p:cTn id="27" fill="hold">
                            <p:stCondLst>
                              <p:cond delay="6000"/>
                            </p:stCondLst>
                            <p:childTnLst>
                              <p:par>
                                <p:cTn id="28" presetID="23" presetClass="entr" presetSubtype="16"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childTnLst>
                                </p:cTn>
                              </p:par>
                            </p:childTnLst>
                          </p:cTn>
                        </p:par>
                        <p:par>
                          <p:cTn id="32" fill="hold">
                            <p:stCondLst>
                              <p:cond delay="6500"/>
                            </p:stCondLst>
                            <p:childTnLst>
                              <p:par>
                                <p:cTn id="33" presetID="2" presetClass="exit" presetSubtype="4" fill="hold" grpId="1" nodeType="afterEffect">
                                  <p:stCondLst>
                                    <p:cond delay="1500"/>
                                  </p:stCondLst>
                                  <p:childTnLst>
                                    <p:anim calcmode="lin" valueType="num">
                                      <p:cBhvr additive="base">
                                        <p:cTn id="34" dur="1000"/>
                                        <p:tgtEl>
                                          <p:spTgt spid="2"/>
                                        </p:tgtEl>
                                        <p:attrNameLst>
                                          <p:attrName>ppt_x</p:attrName>
                                        </p:attrNameLst>
                                      </p:cBhvr>
                                      <p:tavLst>
                                        <p:tav tm="0">
                                          <p:val>
                                            <p:strVal val="ppt_x"/>
                                          </p:val>
                                        </p:tav>
                                        <p:tav tm="100000">
                                          <p:val>
                                            <p:strVal val="ppt_x"/>
                                          </p:val>
                                        </p:tav>
                                      </p:tavLst>
                                    </p:anim>
                                    <p:anim calcmode="lin" valueType="num">
                                      <p:cBhvr additive="base">
                                        <p:cTn id="35" dur="1000"/>
                                        <p:tgtEl>
                                          <p:spTgt spid="2"/>
                                        </p:tgtEl>
                                        <p:attrNameLst>
                                          <p:attrName>ppt_y</p:attrName>
                                        </p:attrNameLst>
                                      </p:cBhvr>
                                      <p:tavLst>
                                        <p:tav tm="0">
                                          <p:val>
                                            <p:strVal val="ppt_y"/>
                                          </p:val>
                                        </p:tav>
                                        <p:tav tm="100000">
                                          <p:val>
                                            <p:strVal val="1+ppt_h/2"/>
                                          </p:val>
                                        </p:tav>
                                      </p:tavLst>
                                    </p:anim>
                                    <p:set>
                                      <p:cBhvr>
                                        <p:cTn id="36" dur="1" fill="hold">
                                          <p:stCondLst>
                                            <p:cond delay="999"/>
                                          </p:stCondLst>
                                        </p:cTn>
                                        <p:tgtEl>
                                          <p:spTgt spid="2"/>
                                        </p:tgtEl>
                                        <p:attrNameLst>
                                          <p:attrName>style.visibility</p:attrName>
                                        </p:attrNameLst>
                                      </p:cBhvr>
                                      <p:to>
                                        <p:strVal val="hidden"/>
                                      </p:to>
                                    </p:set>
                                  </p:childTnLst>
                                </p:cTn>
                              </p:par>
                              <p:par>
                                <p:cTn id="37" presetID="54" presetClass="entr" presetSubtype="0" accel="100000" fill="hold" grpId="0" nodeType="withEffect">
                                  <p:stCondLst>
                                    <p:cond delay="150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strVal val="#ppt_w*0.05"/>
                                          </p:val>
                                        </p:tav>
                                        <p:tav tm="100000">
                                          <p:val>
                                            <p:strVal val="#ppt_w"/>
                                          </p:val>
                                        </p:tav>
                                      </p:tavLst>
                                    </p:anim>
                                    <p:anim calcmode="lin" valueType="num">
                                      <p:cBhvr>
                                        <p:cTn id="40" dur="500" fill="hold"/>
                                        <p:tgtEl>
                                          <p:spTgt spid="4"/>
                                        </p:tgtEl>
                                        <p:attrNameLst>
                                          <p:attrName>ppt_h</p:attrName>
                                        </p:attrNameLst>
                                      </p:cBhvr>
                                      <p:tavLst>
                                        <p:tav tm="0">
                                          <p:val>
                                            <p:strVal val="#ppt_h"/>
                                          </p:val>
                                        </p:tav>
                                        <p:tav tm="100000">
                                          <p:val>
                                            <p:strVal val="#ppt_h"/>
                                          </p:val>
                                        </p:tav>
                                      </p:tavLst>
                                    </p:anim>
                                    <p:anim calcmode="lin" valueType="num">
                                      <p:cBhvr>
                                        <p:cTn id="41" dur="500" fill="hold"/>
                                        <p:tgtEl>
                                          <p:spTgt spid="4"/>
                                        </p:tgtEl>
                                        <p:attrNameLst>
                                          <p:attrName>ppt_x</p:attrName>
                                        </p:attrNameLst>
                                      </p:cBhvr>
                                      <p:tavLst>
                                        <p:tav tm="0">
                                          <p:val>
                                            <p:strVal val="#ppt_x-.2"/>
                                          </p:val>
                                        </p:tav>
                                        <p:tav tm="100000">
                                          <p:val>
                                            <p:strVal val="#ppt_x"/>
                                          </p:val>
                                        </p:tav>
                                      </p:tavLst>
                                    </p:anim>
                                    <p:anim calcmode="lin" valueType="num">
                                      <p:cBhvr>
                                        <p:cTn id="42" dur="500" fill="hold"/>
                                        <p:tgtEl>
                                          <p:spTgt spid="4"/>
                                        </p:tgtEl>
                                        <p:attrNameLst>
                                          <p:attrName>ppt_y</p:attrName>
                                        </p:attrNameLst>
                                      </p:cBhvr>
                                      <p:tavLst>
                                        <p:tav tm="0">
                                          <p:val>
                                            <p:strVal val="#ppt_y"/>
                                          </p:val>
                                        </p:tav>
                                        <p:tav tm="100000">
                                          <p:val>
                                            <p:strVal val="#ppt_y"/>
                                          </p:val>
                                        </p:tav>
                                      </p:tavLst>
                                    </p:anim>
                                    <p:animEffect transition="in" filter="fade">
                                      <p:cBhvr>
                                        <p:cTn id="43" dur="500"/>
                                        <p:tgtEl>
                                          <p:spTgt spid="4"/>
                                        </p:tgtEl>
                                      </p:cBhvr>
                                    </p:animEffect>
                                  </p:childTnLst>
                                </p:cTn>
                              </p:par>
                            </p:childTnLst>
                          </p:cTn>
                        </p:par>
                        <p:par>
                          <p:cTn id="44" fill="hold">
                            <p:stCondLst>
                              <p:cond delay="9000"/>
                            </p:stCondLst>
                            <p:childTnLst>
                              <p:par>
                                <p:cTn id="45" presetID="7" presetClass="exit" presetSubtype="4" fill="hold" grpId="1" nodeType="afterEffect">
                                  <p:stCondLst>
                                    <p:cond delay="1000"/>
                                  </p:stCondLst>
                                  <p:childTnLst>
                                    <p:anim calcmode="lin" valueType="num">
                                      <p:cBhvr additive="base">
                                        <p:cTn id="46" dur="1000"/>
                                        <p:tgtEl>
                                          <p:spTgt spid="4"/>
                                        </p:tgtEl>
                                        <p:attrNameLst>
                                          <p:attrName>ppt_x</p:attrName>
                                        </p:attrNameLst>
                                      </p:cBhvr>
                                      <p:tavLst>
                                        <p:tav tm="0">
                                          <p:val>
                                            <p:strVal val="ppt_x"/>
                                          </p:val>
                                        </p:tav>
                                        <p:tav tm="100000">
                                          <p:val>
                                            <p:strVal val="ppt_x"/>
                                          </p:val>
                                        </p:tav>
                                      </p:tavLst>
                                    </p:anim>
                                    <p:anim calcmode="lin" valueType="num">
                                      <p:cBhvr additive="base">
                                        <p:cTn id="47" dur="1000"/>
                                        <p:tgtEl>
                                          <p:spTgt spid="4"/>
                                        </p:tgtEl>
                                        <p:attrNameLst>
                                          <p:attrName>ppt_y</p:attrName>
                                        </p:attrNameLst>
                                      </p:cBhvr>
                                      <p:tavLst>
                                        <p:tav tm="0">
                                          <p:val>
                                            <p:strVal val="ppt_y"/>
                                          </p:val>
                                        </p:tav>
                                        <p:tav tm="100000">
                                          <p:val>
                                            <p:strVal val="1+ppt_h/2"/>
                                          </p:val>
                                        </p:tav>
                                      </p:tavLst>
                                    </p:anim>
                                    <p:set>
                                      <p:cBhvr>
                                        <p:cTn id="48"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uiExpand="1" build="p"/>
      <p:bldP spid="3" grpId="1" build="p"/>
      <p:bldP spid="4" grpId="0"/>
      <p:bldP spid="4" grpId="1"/>
      <p:bldP spid="5" grpId="0" build="p"/>
      <p:bldP spid="5" grpId="2"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5993</TotalTime>
  <Words>404</Words>
  <Application>Microsoft Office PowerPoint</Application>
  <PresentationFormat>Presentazione su schermo (4:3)</PresentationFormat>
  <Paragraphs>28</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Equinozio</vt:lpstr>
      <vt:lpstr>San Saba</vt:lpstr>
      <vt:lpstr>Presentazione </vt:lpstr>
      <vt:lpstr>Storia</vt:lpstr>
      <vt:lpstr>Mappa della basilica</vt:lpstr>
      <vt:lpstr>Foto della basilica</vt:lpstr>
      <vt:lpstr>Altre foto</vt:lpstr>
      <vt:lpstr>Fonti della ricerca </vt:lpstr>
      <vt:lpstr> LE VOGLIO BENE PROFESSORESSA GIANI </vt:lpstr>
    </vt:vector>
  </TitlesOfParts>
  <Company>RAI Radiotelevisione Italiana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 Saba</dc:title>
  <dc:creator>P635697</dc:creator>
  <cp:lastModifiedBy>Lenovo</cp:lastModifiedBy>
  <cp:revision>166</cp:revision>
  <dcterms:created xsi:type="dcterms:W3CDTF">2014-04-23T15:48:03Z</dcterms:created>
  <dcterms:modified xsi:type="dcterms:W3CDTF">2014-05-06T15:57:25Z</dcterms:modified>
</cp:coreProperties>
</file>